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8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c8db3a516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c8db3a516f_0_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2c8db3a516f_0_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c8db3a516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c8db3a516f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2c8db3a516f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c8db3a516f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c8db3a516f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g2c8db3a516f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c8db3a516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c8db3a516f_0_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2c8db3a516f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c8db3a516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c8db3a516f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2c8db3a516f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c8db3a516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c8db3a516f_0_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g2c8db3a516f_0_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Diapositiva titolo">
  <p:cSld name="1_Diapositiva titolo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/>
          <p:nvPr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5"/>
          <p:cNvSpPr/>
          <p:nvPr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6000"/>
              <a:buFont typeface="Calibri"/>
              <a:buNone/>
              <a:defRPr sz="6000" b="1">
                <a:solidFill>
                  <a:srgbClr val="1E508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1391" y="0"/>
            <a:ext cx="4849398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uto con didascalia" type="objTx">
  <p:cSld name="OBJECT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5458984" y="812800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2"/>
          </p:nvPr>
        </p:nvSpPr>
        <p:spPr>
          <a:xfrm>
            <a:off x="1092200" y="3043050"/>
            <a:ext cx="3068832" cy="2638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9" name="Google Shape;89;p14"/>
          <p:cNvSpPr/>
          <p:nvPr/>
        </p:nvSpPr>
        <p:spPr>
          <a:xfrm>
            <a:off x="0" y="1397000"/>
            <a:ext cx="1036320" cy="13294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cxnSp>
        <p:nvCxnSpPr>
          <p:cNvPr id="93" name="Google Shape;93;p14"/>
          <p:cNvCxnSpPr/>
          <p:nvPr/>
        </p:nvCxnSpPr>
        <p:spPr>
          <a:xfrm rot="10800000">
            <a:off x="1092200" y="6446838"/>
            <a:ext cx="1643438" cy="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" name="Google Shape;94;p14"/>
          <p:cNvCxnSpPr/>
          <p:nvPr/>
        </p:nvCxnSpPr>
        <p:spPr>
          <a:xfrm rot="10800000">
            <a:off x="8420100" y="6429376"/>
            <a:ext cx="1000462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5" name="Google Shape;95;p14"/>
          <p:cNvCxnSpPr/>
          <p:nvPr/>
        </p:nvCxnSpPr>
        <p:spPr>
          <a:xfrm rot="10800000">
            <a:off x="10765675" y="6446838"/>
            <a:ext cx="407258" cy="635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6" name="Google Shape;96;p14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contenuto">
  <p:cSld name="1_Titolo e contenuto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Contenuto con didascalia">
  <p:cSld name="1_Contenuto con didascalia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6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5458984" y="497808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0" y="2003424"/>
            <a:ext cx="1036320" cy="18573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rgbClr val="1B1E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rgbClr val="C8CBE6">
              <a:alpha val="2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Contenuto con didascalia">
  <p:cSld name="2_Contenuto con didascalia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>
            <a:spLocks noGrp="1"/>
          </p:cNvSpPr>
          <p:nvPr>
            <p:ph type="pic" idx="2"/>
          </p:nvPr>
        </p:nvSpPr>
        <p:spPr>
          <a:xfrm>
            <a:off x="0" y="0"/>
            <a:ext cx="4654296" cy="5864225"/>
          </a:xfrm>
          <a:prstGeom prst="rect">
            <a:avLst/>
          </a:prstGeom>
          <a:noFill/>
          <a:ln>
            <a:noFill/>
          </a:ln>
        </p:spPr>
      </p:sp>
      <p:sp>
        <p:nvSpPr>
          <p:cNvPr id="117" name="Google Shape;117;p17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7"/>
          <p:cNvSpPr txBox="1">
            <a:spLocks noGrp="1"/>
          </p:cNvSpPr>
          <p:nvPr>
            <p:ph type="body" idx="1"/>
          </p:nvPr>
        </p:nvSpPr>
        <p:spPr>
          <a:xfrm>
            <a:off x="5458984" y="497808"/>
            <a:ext cx="5713841" cy="4868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DIRETTORI DEL CORSO – M. DE LUCA – M.A. ZAPPA</a:t>
            </a:r>
            <a:endParaRPr sz="9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6_Contenuto con didascalia">
  <p:cSld name="6_Contenuto con didascalia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5100833" y="1611313"/>
            <a:ext cx="6072099" cy="3755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8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30" name="Google Shape;130;p18"/>
          <p:cNvSpPr>
            <a:spLocks noGrp="1"/>
          </p:cNvSpPr>
          <p:nvPr>
            <p:ph type="pic" idx="2"/>
          </p:nvPr>
        </p:nvSpPr>
        <p:spPr>
          <a:xfrm>
            <a:off x="0" y="0"/>
            <a:ext cx="4654296" cy="586422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7_Contenuto con didascalia">
  <p:cSld name="7_Contenuto con didascalia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541486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9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  <a:defRPr sz="3600" b="1" i="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5577840" y="0"/>
            <a:ext cx="103632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3_Contenuto con didascalia">
  <p:cSld name="3_Contenuto con didascalia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0"/>
          <p:cNvSpPr/>
          <p:nvPr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0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>
            <a:off x="6473373" y="943430"/>
            <a:ext cx="4699452" cy="3977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48" name="Google Shape;148;p20"/>
          <p:cNvSpPr/>
          <p:nvPr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rgbClr val="84B2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4_Contenuto con didascalia">
  <p:cSld name="4_Contenuto con didascalia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/>
          <p:nvPr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1"/>
          <p:cNvSpPr/>
          <p:nvPr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1"/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 i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518529" y="943430"/>
            <a:ext cx="4654296" cy="3977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3pPr>
            <a:lvl4pPr marL="1828800" lvl="3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5" name="Google Shape;155;p21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1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1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58" name="Google Shape;158;p21"/>
          <p:cNvSpPr/>
          <p:nvPr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magine con didascalia" type="picTx">
  <p:cSld name="PICTURE_WITH_CAPTION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2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57835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22"/>
          <p:cNvSpPr txBox="1">
            <a:spLocks noGrp="1"/>
          </p:cNvSpPr>
          <p:nvPr>
            <p:ph type="body" idx="1"/>
          </p:nvPr>
        </p:nvSpPr>
        <p:spPr>
          <a:xfrm>
            <a:off x="1097279" y="5715000"/>
            <a:ext cx="1011326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2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67" name="Google Shape;167;p22"/>
          <p:cNvSpPr/>
          <p:nvPr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3"/>
          <p:cNvSpPr txBox="1">
            <a:spLocks noGrp="1"/>
          </p:cNvSpPr>
          <p:nvPr>
            <p:ph type="body" idx="1"/>
          </p:nvPr>
        </p:nvSpPr>
        <p:spPr>
          <a:xfrm rot="5400000">
            <a:off x="4365302" y="-1040554"/>
            <a:ext cx="3760891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23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23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uoto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216130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olo verticale e testo" type="vertTitleAndTx">
  <p:cSld name="VERTICAL_TITLE_AND_VERTICAL_TEXT"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>
            <a:spLocks noGrp="1"/>
          </p:cNvSpPr>
          <p:nvPr>
            <p:ph type="title"/>
          </p:nvPr>
        </p:nvSpPr>
        <p:spPr>
          <a:xfrm rot="5400000">
            <a:off x="7683554" y="2387546"/>
            <a:ext cx="4530725" cy="244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4"/>
          <p:cNvSpPr txBox="1">
            <a:spLocks noGrp="1"/>
          </p:cNvSpPr>
          <p:nvPr>
            <p:ph type="body" idx="1"/>
          </p:nvPr>
        </p:nvSpPr>
        <p:spPr>
          <a:xfrm rot="5400000">
            <a:off x="2566989" y="-128588"/>
            <a:ext cx="4530723" cy="74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7" name="Google Shape;177;p2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4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80" name="Google Shape;180;p24"/>
          <p:cNvSpPr/>
          <p:nvPr/>
        </p:nvSpPr>
        <p:spPr>
          <a:xfrm rot="-5400000">
            <a:off x="8871481" y="-146580"/>
            <a:ext cx="1036320" cy="13294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titolo">
  <p:cSld name="Diapositiva tito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>
  <p:cSld name="Intestazione sezione"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9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48" name="Google Shape;48;p9"/>
          <p:cNvSpPr>
            <a:spLocks noGrp="1"/>
          </p:cNvSpPr>
          <p:nvPr>
            <p:ph type="pic" idx="2"/>
          </p:nvPr>
        </p:nvSpPr>
        <p:spPr>
          <a:xfrm>
            <a:off x="0" y="0"/>
            <a:ext cx="63119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49" name="Google Shape;49;p9"/>
          <p:cNvSpPr/>
          <p:nvPr/>
        </p:nvSpPr>
        <p:spPr>
          <a:xfrm>
            <a:off x="2451099" y="3568700"/>
            <a:ext cx="8721725" cy="230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/>
          <p:nvPr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Intestazione della sezione">
  <p:cSld name="1_Intestazione della sezione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57" name="Google Shape;57;p10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1735138" y="3568700"/>
            <a:ext cx="8721725" cy="2308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97280" y="2120900"/>
            <a:ext cx="4639736" cy="3748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2"/>
          </p:nvPr>
        </p:nvSpPr>
        <p:spPr>
          <a:xfrm>
            <a:off x="6515944" y="2120900"/>
            <a:ext cx="4639736" cy="3748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2"/>
          </p:nvPr>
        </p:nvSpPr>
        <p:spPr>
          <a:xfrm>
            <a:off x="1186731" y="2958274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515944" y="2057400"/>
            <a:ext cx="4639736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4"/>
          </p:nvPr>
        </p:nvSpPr>
        <p:spPr>
          <a:xfrm>
            <a:off x="6605395" y="2958273"/>
            <a:ext cx="4639736" cy="29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rgbClr val="F2F2F2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4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1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ftr" idx="11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0" y="1011981"/>
            <a:ext cx="103632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87">
          <p15:clr>
            <a:srgbClr val="F26B43"/>
          </p15:clr>
        </p15:guide>
        <p15:guide id="2" pos="688">
          <p15:clr>
            <a:srgbClr val="F26B43"/>
          </p15:clr>
        </p15:guide>
        <p15:guide id="3" pos="7038">
          <p15:clr>
            <a:srgbClr val="F26B43"/>
          </p15:clr>
        </p15:guide>
        <p15:guide id="4" orient="horz" pos="3702">
          <p15:clr>
            <a:srgbClr val="F26B43"/>
          </p15:clr>
        </p15:guide>
        <p15:guide id="5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"/>
          <p:cNvSpPr txBox="1">
            <a:spLocks noGrp="1"/>
          </p:cNvSpPr>
          <p:nvPr>
            <p:ph type="ctrTitle"/>
          </p:nvPr>
        </p:nvSpPr>
        <p:spPr>
          <a:xfrm>
            <a:off x="5475593" y="-216090"/>
            <a:ext cx="6376416" cy="364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5400"/>
              <a:buFont typeface="Calibri"/>
              <a:buNone/>
            </a:pPr>
            <a:r>
              <a:rPr lang="it-IT" sz="3800" dirty="0"/>
              <a:t>IL DISORDINE ALIMENTARE DI TIPO GRAZING E L’OUTCOME IN CHIRURGIA BARIATRICA</a:t>
            </a:r>
            <a:endParaRPr sz="3800" dirty="0"/>
          </a:p>
        </p:txBody>
      </p:sp>
      <p:sp>
        <p:nvSpPr>
          <p:cNvPr id="186" name="Google Shape;186;p1"/>
          <p:cNvSpPr txBox="1">
            <a:spLocks noGrp="1"/>
          </p:cNvSpPr>
          <p:nvPr>
            <p:ph type="subTitle" idx="1"/>
          </p:nvPr>
        </p:nvSpPr>
        <p:spPr>
          <a:xfrm>
            <a:off x="5475593" y="3429000"/>
            <a:ext cx="5793971" cy="2545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SzPts val="2800"/>
            </a:pPr>
            <a:r>
              <a:rPr lang="it-IT" sz="2800" b="1" dirty="0">
                <a:solidFill>
                  <a:srgbClr val="FFC000"/>
                </a:solidFill>
              </a:rPr>
              <a:t>AUTORI</a:t>
            </a:r>
            <a:br>
              <a:rPr lang="it-IT" sz="2800" b="1" dirty="0">
                <a:solidFill>
                  <a:srgbClr val="FFC000"/>
                </a:solidFill>
              </a:rPr>
            </a:br>
            <a:r>
              <a:rPr lang="it-IT" sz="2800" dirty="0" err="1" smtClean="0">
                <a:solidFill>
                  <a:srgbClr val="FFC000"/>
                </a:solidFill>
              </a:rPr>
              <a:t>Morigine</a:t>
            </a:r>
            <a:r>
              <a:rPr lang="it-IT" sz="2800" dirty="0" smtClean="0">
                <a:solidFill>
                  <a:srgbClr val="FFC000"/>
                </a:solidFill>
              </a:rPr>
              <a:t> B</a:t>
            </a:r>
            <a:r>
              <a:rPr lang="it-IT" sz="2800" dirty="0" smtClean="0">
                <a:solidFill>
                  <a:srgbClr val="FFC000"/>
                </a:solidFill>
              </a:rPr>
              <a:t>., </a:t>
            </a:r>
            <a:r>
              <a:rPr lang="it-IT" sz="2800" dirty="0" err="1" smtClean="0">
                <a:solidFill>
                  <a:srgbClr val="FFC000"/>
                </a:solidFill>
              </a:rPr>
              <a:t>Carrani</a:t>
            </a:r>
            <a:r>
              <a:rPr lang="it-IT" sz="2800" dirty="0" smtClean="0">
                <a:solidFill>
                  <a:srgbClr val="FFC000"/>
                </a:solidFill>
              </a:rPr>
              <a:t> </a:t>
            </a:r>
            <a:r>
              <a:rPr lang="it-IT" sz="2800" dirty="0">
                <a:solidFill>
                  <a:srgbClr val="FFC000"/>
                </a:solidFill>
              </a:rPr>
              <a:t>F. M</a:t>
            </a:r>
            <a:r>
              <a:rPr lang="it-IT" sz="2800" dirty="0" smtClean="0">
                <a:solidFill>
                  <a:srgbClr val="FFC000"/>
                </a:solidFill>
              </a:rPr>
              <a:t>., </a:t>
            </a:r>
            <a:r>
              <a:rPr lang="it-IT" sz="2800" dirty="0" err="1" smtClean="0">
                <a:solidFill>
                  <a:srgbClr val="FFC000"/>
                </a:solidFill>
              </a:rPr>
              <a:t>Viacava</a:t>
            </a:r>
            <a:r>
              <a:rPr lang="it-IT" sz="2800" dirty="0" smtClean="0">
                <a:solidFill>
                  <a:srgbClr val="FFC000"/>
                </a:solidFill>
              </a:rPr>
              <a:t> L., </a:t>
            </a:r>
            <a:r>
              <a:rPr lang="it-IT" sz="2800" dirty="0">
                <a:solidFill>
                  <a:srgbClr val="FFC000"/>
                </a:solidFill>
              </a:rPr>
              <a:t>Scicolone O., Micanti F.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SzPts val="2800"/>
              <a:buNone/>
            </a:pPr>
            <a:endParaRPr dirty="0"/>
          </a:p>
        </p:txBody>
      </p:sp>
      <p:pic>
        <p:nvPicPr>
          <p:cNvPr id="3" name="Immagine 2" descr="Immagine che contiene testo, Carattere, schermata, giallo&#10;&#10;Descrizione generata automaticamente">
            <a:extLst>
              <a:ext uri="{FF2B5EF4-FFF2-40B4-BE49-F238E27FC236}">
                <a16:creationId xmlns:a16="http://schemas.microsoft.com/office/drawing/2014/main" xmlns="" id="{7742174B-C617-14CF-AC72-7DAF51BE0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593" y="4829556"/>
            <a:ext cx="6645517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"/>
          <p:cNvSpPr txBox="1"/>
          <p:nvPr/>
        </p:nvSpPr>
        <p:spPr>
          <a:xfrm>
            <a:off x="1676400" y="812850"/>
            <a:ext cx="87240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</a:t>
            </a:r>
            <a:r>
              <a:rPr lang="it-IT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Grazing </a:t>
            </a:r>
            <a:r>
              <a:rPr lang="it-IT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viene definito come un comportamento alimentare disfunzionale che determina un consumo di cibo descritto come compulsivo, ripetitivo e non programmato di piccole quantità di cibo in un arco temporale definito e non in risposta allo stimolo della fame.</a:t>
            </a:r>
            <a:endParaRPr/>
          </a:p>
        </p:txBody>
      </p:sp>
      <p:sp>
        <p:nvSpPr>
          <p:cNvPr id="192" name="Google Shape;192;p2"/>
          <p:cNvSpPr txBox="1"/>
          <p:nvPr/>
        </p:nvSpPr>
        <p:spPr>
          <a:xfrm>
            <a:off x="758166" y="3590700"/>
            <a:ext cx="107787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La l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etteratura suggerisc</a:t>
            </a: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una prevalenza pari al 33% della popolazione di soggetti candidati alla chirurgia bariatrica e al 42% della popolazione di soggetti obesi. </a:t>
            </a:r>
            <a:endParaRPr/>
          </a:p>
        </p:txBody>
      </p:sp>
      <p:sp>
        <p:nvSpPr>
          <p:cNvPr id="193" name="Google Shape;193;p2"/>
          <p:cNvSpPr txBox="1"/>
          <p:nvPr/>
        </p:nvSpPr>
        <p:spPr>
          <a:xfrm>
            <a:off x="710624" y="5515920"/>
            <a:ext cx="10719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“grazing”? Reviewing its definition, frequency, clinical characteristics, and impact on bariatric surgery outcomes, and proposing a standardized definition. Conceição, Eva M. et al. Surgery for Obesity and Related Diseases</a:t>
            </a:r>
            <a:endParaRPr sz="11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Heriseanu AI, Hay P, Corbit L, Touyz S. Grazing in adults with obesity and eating disorders: A systematic review of associated clinical features and meta-analysis of prevalence. Clin Psychol Rev. 2017</a:t>
            </a:r>
            <a:endParaRPr sz="1100" b="0" i="1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g2c8db3a516f_0_4" descr="Schermata 2022-06-15 alle 01.23.40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050" y="962876"/>
            <a:ext cx="6565900" cy="35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g2c8db3a516f_0_4"/>
          <p:cNvSpPr/>
          <p:nvPr/>
        </p:nvSpPr>
        <p:spPr>
          <a:xfrm>
            <a:off x="3459448" y="875943"/>
            <a:ext cx="3255000" cy="3591300"/>
          </a:xfrm>
          <a:prstGeom prst="rect">
            <a:avLst/>
          </a:prstGeom>
          <a:noFill/>
          <a:ln w="127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g2c8db3a516f_0_4"/>
          <p:cNvSpPr txBox="1"/>
          <p:nvPr/>
        </p:nvSpPr>
        <p:spPr>
          <a:xfrm>
            <a:off x="7342203" y="990958"/>
            <a:ext cx="4335300" cy="37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Sia il Grazing che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il BED s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 accomunati da un alterato meccanismo neurobiologico di regolazione degli impulsi, ma i soggetti affetti da </a:t>
            </a:r>
            <a:r>
              <a:rPr lang="it-IT" sz="20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non perdono mai realmente il controllo durante gli episodi, pur avendone la sensazione. Al contrario, i soggetti affetti da BED presentano un maggiore deficit in tal senso, particolarmente nella componente cognitiva della regolazione degli impulsi (problem solving).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2c8db3a516f_0_4"/>
          <p:cNvSpPr txBox="1"/>
          <p:nvPr/>
        </p:nvSpPr>
        <p:spPr>
          <a:xfrm>
            <a:off x="846615" y="6090720"/>
            <a:ext cx="10670400" cy="4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Micanti F, Iasevoli F, Cucciniello C, Costabile R, Loiarro G, Pecoraro G,Pasanisi F, Rossetti G, Galletta D. The relationship between emotional regulation and eating behaviour: a multidimensional analysis of obesity psychopathology. Eat Weight Disord. 2017 Mar;22(1):105-115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c8db3a516f_0_12"/>
          <p:cNvSpPr txBox="1"/>
          <p:nvPr/>
        </p:nvSpPr>
        <p:spPr>
          <a:xfrm>
            <a:off x="772241" y="1600350"/>
            <a:ext cx="10778700" cy="304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Fino all’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80%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dei pazienti a cui viene diagnosticato il </a:t>
            </a:r>
            <a:r>
              <a:rPr lang="it-IT" sz="24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nelle valutazioni preoperatorie riferisce un tratto di impulsività in ambito alimentare anche anni dopo gli interventi di chirurgia bariatrica.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 letteratura, nel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56%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dei casi l’approccio chirurgico non produce effetti sul sintomo </a:t>
            </a:r>
            <a:r>
              <a:rPr lang="it-IT" sz="24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e nel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lifetime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tale comportamento appare correlato ad alti livelli di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ansia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stress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depressione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 pari dei soggetti affetti da BED, anche i soggetti affetti da </a:t>
            </a:r>
            <a:r>
              <a:rPr lang="it-IT" sz="24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presentano effettivamente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WR/IWL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nel periodo post-chirurgico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2c8db3a516f_0_12"/>
          <p:cNvSpPr txBox="1"/>
          <p:nvPr/>
        </p:nvSpPr>
        <p:spPr>
          <a:xfrm>
            <a:off x="545348" y="5902797"/>
            <a:ext cx="112035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1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Lane B, Szabo´ M (2013) Uncontrolled, repetitive eating of small amounts of food or ‘grazing’: development and evaluation of a new measure of atypical eating. Behav Chang 30:57–73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c8db3a516f_0_18"/>
          <p:cNvSpPr txBox="1"/>
          <p:nvPr/>
        </p:nvSpPr>
        <p:spPr>
          <a:xfrm>
            <a:off x="771458" y="925334"/>
            <a:ext cx="107946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 scopo di questo lavoro è quello di dimostrare come il </a:t>
            </a:r>
            <a:r>
              <a:rPr lang="it-IT" sz="20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possa comportare 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WR/IWL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nel post-operatorio e nel determinare le caratteristiche psicopatologiche dei soggetti affetti da</a:t>
            </a:r>
            <a:r>
              <a:rPr lang="it-IT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della nostra popolazione di soggetti obesi</a:t>
            </a:r>
            <a:endParaRPr sz="2000"/>
          </a:p>
        </p:txBody>
      </p:sp>
      <p:sp>
        <p:nvSpPr>
          <p:cNvPr id="216" name="Google Shape;216;g2c8db3a516f_0_18"/>
          <p:cNvSpPr txBox="1"/>
          <p:nvPr/>
        </p:nvSpPr>
        <p:spPr>
          <a:xfrm>
            <a:off x="771450" y="2324200"/>
            <a:ext cx="10401600" cy="40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112 pazienti obesi, 18-60 anni</a:t>
            </a:r>
            <a:endParaRPr sz="2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25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soggetti affetti da </a:t>
            </a:r>
            <a:r>
              <a:rPr lang="it-IT" sz="20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5 M + 20 F, EM 39,76</a:t>
            </a:r>
            <a:endParaRPr sz="2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Impulsività: </a:t>
            </a: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BIS-11</a:t>
            </a:r>
            <a:endParaRPr sz="20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Sintomi depressivi: </a:t>
            </a: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BD-I</a:t>
            </a:r>
            <a:endParaRPr sz="20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Sintomi ansiosi: </a:t>
            </a: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STAI-Y</a:t>
            </a:r>
            <a:endParaRPr sz="20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Comportamento alimentare: </a:t>
            </a: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EDI-2</a:t>
            </a:r>
            <a:endParaRPr sz="2000" b="1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valutazioni sono state effettuate in </a:t>
            </a:r>
            <a:r>
              <a:rPr lang="it-IT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 tempi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T0, T1 (12M) e T2 (24M)</a:t>
            </a:r>
            <a:endParaRPr sz="200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b="1">
                <a:latin typeface="Calibri"/>
                <a:ea typeface="Calibri"/>
                <a:cs typeface="Calibri"/>
                <a:sym typeface="Calibri"/>
              </a:rPr>
              <a:t>Criteri di esclusione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comportamento alimentare diverso dal </a:t>
            </a:r>
            <a:r>
              <a:rPr lang="it-IT" sz="20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anamnesi positiva per</a:t>
            </a:r>
            <a:r>
              <a:rPr lang="it-IT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bending gastrico; </a:t>
            </a:r>
            <a:r>
              <a:rPr lang="it-IT" sz="2000">
                <a:latin typeface="Calibri"/>
                <a:ea typeface="Calibri"/>
                <a:cs typeface="Calibri"/>
                <a:sym typeface="Calibri"/>
              </a:rPr>
              <a:t>disturbi psichiatrici/psicofarmacoterapia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2c8db3a516f_0_24" descr="STAI-Y, BIS-11 e BD-I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0645" y="1451351"/>
            <a:ext cx="6386837" cy="3949194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c8db3a516f_0_24"/>
          <p:cNvSpPr txBox="1"/>
          <p:nvPr/>
        </p:nvSpPr>
        <p:spPr>
          <a:xfrm>
            <a:off x="575914" y="1251375"/>
            <a:ext cx="4050600" cy="41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BMI medio al T2</a:t>
            </a: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35,2 nel 50% del c</a:t>
            </a: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ampione,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dimostrando IWL/WR.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punteggi medi alla STAI-Y hanno evidenziato un andamento crescente nell’arco temporale, mentre quelli ottenuti alla BIS-11 e BD-I hanno mostrato un andamento stabile.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2c8db3a516f_0_30" descr="cha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84178" y="891029"/>
            <a:ext cx="7072969" cy="4373452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2c8db3a516f_0_30"/>
          <p:cNvSpPr txBox="1"/>
          <p:nvPr/>
        </p:nvSpPr>
        <p:spPr>
          <a:xfrm>
            <a:off x="303754" y="812953"/>
            <a:ext cx="4050600" cy="452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Il tratto di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impulsività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it-IT" sz="24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400" b="0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persiste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stabile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nelle valutazioni psichiatriche effettuate nel periodo pre- e post-postchirurgico, come evidenziato dai punteggi stabili delle scale CF, MF e NpF della scala BIS-11.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soggetti partecipanti allo studio hanno, invece, evidenziato maggiori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sentimenti di inadeguatezza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c8db3a516f_0_36"/>
          <p:cNvSpPr txBox="1"/>
          <p:nvPr/>
        </p:nvSpPr>
        <p:spPr>
          <a:xfrm>
            <a:off x="855223" y="4394355"/>
            <a:ext cx="104406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Appare utile</a:t>
            </a: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 i pazienti affetti da </a:t>
            </a:r>
            <a:r>
              <a:rPr lang="it-IT" sz="2400" b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Grazing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siano sottoposti ad un’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attenta valutazione pre-intervento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con la possibilità di un percorso diagnostico-riabilitativo dedicato, particolarmente di natura psicoterapica.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g2c8db3a516f_0_36"/>
          <p:cNvSpPr txBox="1"/>
          <p:nvPr/>
        </p:nvSpPr>
        <p:spPr>
          <a:xfrm>
            <a:off x="653605" y="1346359"/>
            <a:ext cx="107880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Calibri"/>
                <a:ea typeface="Calibri"/>
                <a:cs typeface="Calibri"/>
                <a:sym typeface="Calibri"/>
              </a:rPr>
              <a:t>Il Grazing, dunque,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 associa a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WR/IWL 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nel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50%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del campione analizzato.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particolare, a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anni dall’intervento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tutti i pazienti presentano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sintomi ansiosi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it-IT"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depressivi</a:t>
            </a: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maggiormente invalidanti rispetto al timing pre-chirurgico.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E’ possibile che, tra le caratteristiche psicopatologiche emerse dalle valutazioni, il tratto di ansia e i sentimenti di inadeguatezza espressi, quest’ultimi connessi ad un’alterata immagine corporea, possano essere d’impatto sul WR/IWL.</a:t>
            </a: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"/>
          <p:cNvSpPr txBox="1"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5082"/>
              </a:buClr>
              <a:buSzPts val="6000"/>
              <a:buFont typeface="Calibri"/>
              <a:buNone/>
            </a:pPr>
            <a:r>
              <a:rPr lang="it-IT"/>
              <a:t>Grazie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