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image/jpeg" Extension="jpe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8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</p:extLst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1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1.xml"/><Relationship Id="rId3" Type="http://schemas.openxmlformats.org/officeDocument/2006/relationships/presProps" Target="presProps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2c8db3a516f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2c8db3a516f_0_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g2c8db3a516f_0_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it-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2c8db3a516f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2c8db3a516f_0_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g2c8db3a516f_0_1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it-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2c8db3a516f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Google Shape;212;g2c8db3a516f_0_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3" name="Google Shape;213;g2c8db3a516f_0_1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it-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2c8db3a516f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2c8db3a516f_0_2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g2c8db3a516f_0_2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it-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2c8db3a516f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Google Shape;226;g2c8db3a516f_0_3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7" name="Google Shape;227;g2c8db3a516f_0_3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it-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2c8db3a516f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Google Shape;233;g2c8db3a516f_0_3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4" name="Google Shape;234;g2c8db3a516f_0_3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it-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0" name="Google Shape;24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_Diapositiva titolo">
  <p:cSld name="1_Diapositiva titolo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/>
          <p:nvPr/>
        </p:nvSpPr>
        <p:spPr>
          <a:xfrm>
            <a:off x="7972121" y="0"/>
            <a:ext cx="2857500" cy="6858000"/>
          </a:xfrm>
          <a:prstGeom prst="parallelogram">
            <a:avLst>
              <a:gd name="adj" fmla="val 0"/>
            </a:avLst>
          </a:prstGeom>
          <a:solidFill>
            <a:srgbClr val="F2F2F2">
              <a:alpha val="2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5"/>
          <p:cNvSpPr/>
          <p:nvPr/>
        </p:nvSpPr>
        <p:spPr>
          <a:xfrm>
            <a:off x="4925679" y="3841"/>
            <a:ext cx="127212" cy="6858000"/>
          </a:xfrm>
          <a:prstGeom prst="rect">
            <a:avLst/>
          </a:prstGeom>
          <a:solidFill>
            <a:srgbClr val="F3E06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5"/>
          <p:cNvSpPr txBox="1">
            <a:spLocks noGrp="1"/>
          </p:cNvSpPr>
          <p:nvPr>
            <p:ph type="dt" idx="10"/>
          </p:nvPr>
        </p:nvSpPr>
        <p:spPr>
          <a:xfrm>
            <a:off x="6834126" y="6446838"/>
            <a:ext cx="2584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ftr" idx="11"/>
          </p:nvPr>
        </p:nvSpPr>
        <p:spPr>
          <a:xfrm>
            <a:off x="1097279" y="6446838"/>
            <a:ext cx="484632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sldNum" idx="12"/>
          </p:nvPr>
        </p:nvSpPr>
        <p:spPr>
          <a:xfrm>
            <a:off x="10375670" y="6446838"/>
            <a:ext cx="7800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ctrTitle"/>
          </p:nvPr>
        </p:nvSpPr>
        <p:spPr>
          <a:xfrm>
            <a:off x="6629400" y="758952"/>
            <a:ext cx="4526280" cy="3227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5082"/>
              </a:buClr>
              <a:buSzPts val="6000"/>
              <a:buFont typeface="Calibri"/>
              <a:buNone/>
              <a:defRPr sz="6000" b="1">
                <a:solidFill>
                  <a:srgbClr val="1E508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ubTitle" idx="1"/>
          </p:nvPr>
        </p:nvSpPr>
        <p:spPr>
          <a:xfrm>
            <a:off x="6632171" y="4508500"/>
            <a:ext cx="4526280" cy="12796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25" name="Google Shape;25;p5"/>
          <p:cNvSpPr/>
          <p:nvPr/>
        </p:nvSpPr>
        <p:spPr>
          <a:xfrm>
            <a:off x="4838007" y="-1345"/>
            <a:ext cx="137546" cy="6858000"/>
          </a:xfrm>
          <a:prstGeom prst="rect">
            <a:avLst/>
          </a:prstGeom>
          <a:solidFill>
            <a:srgbClr val="E98B0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6" name="Google Shape;26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1391" y="0"/>
            <a:ext cx="4849398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uto con didascalia" type="objTx">
  <p:cSld name="OBJECT_WITH_CAPTION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4"/>
          <p:cNvSpPr/>
          <p:nvPr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rgbClr val="F2F2F2">
              <a:alpha val="2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4"/>
          <p:cNvSpPr/>
          <p:nvPr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1092200" y="786383"/>
            <a:ext cx="3068833" cy="2093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  <a:defRPr sz="3600" b="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body" idx="1"/>
          </p:nvPr>
        </p:nvSpPr>
        <p:spPr>
          <a:xfrm>
            <a:off x="5458984" y="812800"/>
            <a:ext cx="5713841" cy="48686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body" idx="2"/>
          </p:nvPr>
        </p:nvSpPr>
        <p:spPr>
          <a:xfrm>
            <a:off x="1092200" y="3043050"/>
            <a:ext cx="3068832" cy="26383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FFFFFF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89" name="Google Shape;89;p14"/>
          <p:cNvSpPr/>
          <p:nvPr/>
        </p:nvSpPr>
        <p:spPr>
          <a:xfrm>
            <a:off x="0" y="1397000"/>
            <a:ext cx="1036320" cy="132948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4"/>
          <p:cNvSpPr/>
          <p:nvPr/>
        </p:nvSpPr>
        <p:spPr>
          <a:xfrm>
            <a:off x="5458983" y="624142"/>
            <a:ext cx="5713840" cy="125666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4"/>
          <p:cNvSpPr txBox="1">
            <a:spLocks noGrp="1"/>
          </p:cNvSpPr>
          <p:nvPr>
            <p:ph type="dt" idx="10"/>
          </p:nvPr>
        </p:nvSpPr>
        <p:spPr>
          <a:xfrm>
            <a:off x="6834126" y="6446838"/>
            <a:ext cx="2584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3F3F3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4"/>
          <p:cNvSpPr txBox="1">
            <a:spLocks noGrp="1"/>
          </p:cNvSpPr>
          <p:nvPr>
            <p:ph type="sldNum" idx="12"/>
          </p:nvPr>
        </p:nvSpPr>
        <p:spPr>
          <a:xfrm>
            <a:off x="10375670" y="6446838"/>
            <a:ext cx="7800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  <p:cxnSp>
        <p:nvCxnSpPr>
          <p:cNvPr id="93" name="Google Shape;93;p14"/>
          <p:cNvCxnSpPr/>
          <p:nvPr/>
        </p:nvCxnSpPr>
        <p:spPr>
          <a:xfrm rot="10800000">
            <a:off x="1092200" y="6446838"/>
            <a:ext cx="1643438" cy="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94" name="Google Shape;94;p14"/>
          <p:cNvCxnSpPr/>
          <p:nvPr/>
        </p:nvCxnSpPr>
        <p:spPr>
          <a:xfrm rot="10800000">
            <a:off x="8420100" y="6429376"/>
            <a:ext cx="1000462" cy="0"/>
          </a:xfrm>
          <a:prstGeom prst="straightConnector1">
            <a:avLst/>
          </a:prstGeom>
          <a:noFill/>
          <a:ln w="2857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95" name="Google Shape;95;p14"/>
          <p:cNvCxnSpPr/>
          <p:nvPr/>
        </p:nvCxnSpPr>
        <p:spPr>
          <a:xfrm rot="10800000">
            <a:off x="10765675" y="6446838"/>
            <a:ext cx="407258" cy="6350"/>
          </a:xfrm>
          <a:prstGeom prst="straightConnector1">
            <a:avLst/>
          </a:prstGeom>
          <a:noFill/>
          <a:ln w="2857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96" name="Google Shape;96;p14"/>
          <p:cNvSpPr txBox="1"/>
          <p:nvPr/>
        </p:nvSpPr>
        <p:spPr>
          <a:xfrm>
            <a:off x="216130" y="6446838"/>
            <a:ext cx="484632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DIRETTORI DEL CORSO – M. DE LUCA – M.A. ZAPPA</a:t>
            </a:r>
            <a:endParaRPr sz="9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olo e contenuto">
  <p:cSld name="1_Titolo e contenuto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15"/>
          <p:cNvSpPr txBox="1">
            <a:spLocks noGrp="1"/>
          </p:cNvSpPr>
          <p:nvPr>
            <p:ph type="body" idx="1"/>
          </p:nvPr>
        </p:nvSpPr>
        <p:spPr>
          <a:xfrm>
            <a:off x="1216548" y="2108201"/>
            <a:ext cx="10058400" cy="37608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00" name="Google Shape;100;p15"/>
          <p:cNvSpPr txBox="1">
            <a:spLocks noGrp="1"/>
          </p:cNvSpPr>
          <p:nvPr>
            <p:ph type="dt" idx="10"/>
          </p:nvPr>
        </p:nvSpPr>
        <p:spPr>
          <a:xfrm>
            <a:off x="6834126" y="6446838"/>
            <a:ext cx="2584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5"/>
          <p:cNvSpPr txBox="1">
            <a:spLocks noGrp="1"/>
          </p:cNvSpPr>
          <p:nvPr>
            <p:ph type="sldNum" idx="12"/>
          </p:nvPr>
        </p:nvSpPr>
        <p:spPr>
          <a:xfrm>
            <a:off x="10375670" y="6446838"/>
            <a:ext cx="7800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  <p:sp>
        <p:nvSpPr>
          <p:cNvPr id="102" name="Google Shape;102;p15"/>
          <p:cNvSpPr txBox="1"/>
          <p:nvPr/>
        </p:nvSpPr>
        <p:spPr>
          <a:xfrm>
            <a:off x="216130" y="6446838"/>
            <a:ext cx="484632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DIRETTORI DEL CORSO – M. DE LUCA – M.A. ZAPPA</a:t>
            </a:r>
            <a:endParaRPr sz="9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_Contenuto con didascalia">
  <p:cSld name="1_Contenuto con didascalia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/>
          <p:nvPr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rgbClr val="F2F2F2">
              <a:alpha val="2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6"/>
          <p:cNvSpPr/>
          <p:nvPr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16"/>
          <p:cNvSpPr txBox="1">
            <a:spLocks noGrp="1"/>
          </p:cNvSpPr>
          <p:nvPr>
            <p:ph type="body" idx="1"/>
          </p:nvPr>
        </p:nvSpPr>
        <p:spPr>
          <a:xfrm>
            <a:off x="5458984" y="497808"/>
            <a:ext cx="5713841" cy="48686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07" name="Google Shape;107;p16"/>
          <p:cNvSpPr/>
          <p:nvPr/>
        </p:nvSpPr>
        <p:spPr>
          <a:xfrm>
            <a:off x="0" y="2003424"/>
            <a:ext cx="1036320" cy="185737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6"/>
          <p:cNvSpPr/>
          <p:nvPr/>
        </p:nvSpPr>
        <p:spPr>
          <a:xfrm>
            <a:off x="5458983" y="377398"/>
            <a:ext cx="5713840" cy="125666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6"/>
          <p:cNvSpPr txBox="1">
            <a:spLocks noGrp="1"/>
          </p:cNvSpPr>
          <p:nvPr>
            <p:ph type="dt" idx="10"/>
          </p:nvPr>
        </p:nvSpPr>
        <p:spPr>
          <a:xfrm>
            <a:off x="6834126" y="6446838"/>
            <a:ext cx="2584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3F3F3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16"/>
          <p:cNvSpPr txBox="1">
            <a:spLocks noGrp="1"/>
          </p:cNvSpPr>
          <p:nvPr>
            <p:ph type="sldNum" idx="12"/>
          </p:nvPr>
        </p:nvSpPr>
        <p:spPr>
          <a:xfrm>
            <a:off x="10375670" y="6446838"/>
            <a:ext cx="7800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  <p:sp>
        <p:nvSpPr>
          <p:cNvPr id="111" name="Google Shape;111;p16"/>
          <p:cNvSpPr/>
          <p:nvPr/>
        </p:nvSpPr>
        <p:spPr>
          <a:xfrm>
            <a:off x="1078230" y="2003423"/>
            <a:ext cx="3576082" cy="1857378"/>
          </a:xfrm>
          <a:prstGeom prst="rect">
            <a:avLst/>
          </a:prstGeom>
          <a:solidFill>
            <a:srgbClr val="1B1E3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6"/>
          <p:cNvSpPr txBox="1">
            <a:spLocks noGrp="1"/>
          </p:cNvSpPr>
          <p:nvPr>
            <p:ph type="title"/>
          </p:nvPr>
        </p:nvSpPr>
        <p:spPr>
          <a:xfrm>
            <a:off x="1092200" y="1885125"/>
            <a:ext cx="3314700" cy="2093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  <a:defRPr sz="44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16"/>
          <p:cNvSpPr/>
          <p:nvPr/>
        </p:nvSpPr>
        <p:spPr>
          <a:xfrm>
            <a:off x="1092200" y="993775"/>
            <a:ext cx="1036320" cy="936626"/>
          </a:xfrm>
          <a:prstGeom prst="rect">
            <a:avLst/>
          </a:prstGeom>
          <a:solidFill>
            <a:srgbClr val="C8CBE6">
              <a:alpha val="25882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16"/>
          <p:cNvSpPr txBox="1"/>
          <p:nvPr/>
        </p:nvSpPr>
        <p:spPr>
          <a:xfrm>
            <a:off x="216130" y="6446838"/>
            <a:ext cx="484632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DIRETTORI DEL CORSO – M. DE LUCA – M.A. ZAPPA</a:t>
            </a:r>
            <a:endParaRPr sz="9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2_Contenuto con didascalia">
  <p:cSld name="2_Contenuto con didascalia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7"/>
          <p:cNvSpPr>
            <a:spLocks noGrp="1"/>
          </p:cNvSpPr>
          <p:nvPr>
            <p:ph type="pic" idx="2"/>
          </p:nvPr>
        </p:nvSpPr>
        <p:spPr>
          <a:xfrm>
            <a:off x="0" y="0"/>
            <a:ext cx="4654296" cy="5864225"/>
          </a:xfrm>
          <a:prstGeom prst="rect">
            <a:avLst/>
          </a:prstGeom>
          <a:noFill/>
          <a:ln>
            <a:noFill/>
          </a:ln>
        </p:spPr>
      </p:sp>
      <p:sp>
        <p:nvSpPr>
          <p:cNvPr id="117" name="Google Shape;117;p17"/>
          <p:cNvSpPr/>
          <p:nvPr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rgbClr val="F2F2F2">
              <a:alpha val="2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17"/>
          <p:cNvSpPr txBox="1">
            <a:spLocks noGrp="1"/>
          </p:cNvSpPr>
          <p:nvPr>
            <p:ph type="body" idx="1"/>
          </p:nvPr>
        </p:nvSpPr>
        <p:spPr>
          <a:xfrm>
            <a:off x="5458984" y="497808"/>
            <a:ext cx="5713841" cy="48686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19" name="Google Shape;119;p17"/>
          <p:cNvSpPr txBox="1">
            <a:spLocks noGrp="1"/>
          </p:cNvSpPr>
          <p:nvPr>
            <p:ph type="dt" idx="10"/>
          </p:nvPr>
        </p:nvSpPr>
        <p:spPr>
          <a:xfrm>
            <a:off x="6834126" y="6446838"/>
            <a:ext cx="2584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3F3F3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17"/>
          <p:cNvSpPr txBox="1">
            <a:spLocks noGrp="1"/>
          </p:cNvSpPr>
          <p:nvPr>
            <p:ph type="sldNum" idx="12"/>
          </p:nvPr>
        </p:nvSpPr>
        <p:spPr>
          <a:xfrm>
            <a:off x="10375670" y="6446838"/>
            <a:ext cx="7800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  <p:sp>
        <p:nvSpPr>
          <p:cNvPr id="121" name="Google Shape;121;p17"/>
          <p:cNvSpPr txBox="1">
            <a:spLocks noGrp="1"/>
          </p:cNvSpPr>
          <p:nvPr>
            <p:ph type="title"/>
          </p:nvPr>
        </p:nvSpPr>
        <p:spPr>
          <a:xfrm>
            <a:off x="1092200" y="1885125"/>
            <a:ext cx="3068833" cy="2093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  <a:defRPr sz="4400" b="1" i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17"/>
          <p:cNvSpPr txBox="1"/>
          <p:nvPr/>
        </p:nvSpPr>
        <p:spPr>
          <a:xfrm>
            <a:off x="216130" y="6446838"/>
            <a:ext cx="484632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DIRETTORI DEL CORSO – M. DE LUCA – M.A. ZAPPA</a:t>
            </a:r>
            <a:endParaRPr sz="9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6_Contenuto con didascalia">
  <p:cSld name="6_Contenuto con didascalia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8"/>
          <p:cNvSpPr/>
          <p:nvPr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rgbClr val="F2F2F2">
              <a:alpha val="2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18"/>
          <p:cNvSpPr txBox="1">
            <a:spLocks noGrp="1"/>
          </p:cNvSpPr>
          <p:nvPr>
            <p:ph type="title"/>
          </p:nvPr>
        </p:nvSpPr>
        <p:spPr>
          <a:xfrm>
            <a:off x="4984722" y="548355"/>
            <a:ext cx="6054846" cy="6343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  <a:defRPr sz="3600" b="1" i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18"/>
          <p:cNvSpPr txBox="1">
            <a:spLocks noGrp="1"/>
          </p:cNvSpPr>
          <p:nvPr>
            <p:ph type="body" idx="1"/>
          </p:nvPr>
        </p:nvSpPr>
        <p:spPr>
          <a:xfrm>
            <a:off x="5100833" y="1611313"/>
            <a:ext cx="6072099" cy="37551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Char char="▪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2000"/>
              <a:buChar char="▪"/>
              <a:defRPr sz="2000"/>
            </a:lvl2pPr>
            <a:lvl3pPr marL="1371600" lvl="2" indent="-330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Char char="▪"/>
              <a:defRPr sz="1600"/>
            </a:lvl3pPr>
            <a:lvl4pPr marL="1828800" lvl="3" indent="-330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Char char="▪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Char char="▪"/>
              <a:defRPr sz="1600"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27" name="Google Shape;127;p18"/>
          <p:cNvSpPr txBox="1">
            <a:spLocks noGrp="1"/>
          </p:cNvSpPr>
          <p:nvPr>
            <p:ph type="dt" idx="10"/>
          </p:nvPr>
        </p:nvSpPr>
        <p:spPr>
          <a:xfrm>
            <a:off x="6834126" y="6446838"/>
            <a:ext cx="2584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3F3F3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p18"/>
          <p:cNvSpPr txBox="1">
            <a:spLocks noGrp="1"/>
          </p:cNvSpPr>
          <p:nvPr>
            <p:ph type="ftr" idx="11"/>
          </p:nvPr>
        </p:nvSpPr>
        <p:spPr>
          <a:xfrm>
            <a:off x="1097279" y="6446838"/>
            <a:ext cx="484632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3F3F3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18"/>
          <p:cNvSpPr txBox="1">
            <a:spLocks noGrp="1"/>
          </p:cNvSpPr>
          <p:nvPr>
            <p:ph type="sldNum" idx="12"/>
          </p:nvPr>
        </p:nvSpPr>
        <p:spPr>
          <a:xfrm>
            <a:off x="10375670" y="6446838"/>
            <a:ext cx="7800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  <p:sp>
        <p:nvSpPr>
          <p:cNvPr id="130" name="Google Shape;130;p18"/>
          <p:cNvSpPr>
            <a:spLocks noGrp="1"/>
          </p:cNvSpPr>
          <p:nvPr>
            <p:ph type="pic" idx="2"/>
          </p:nvPr>
        </p:nvSpPr>
        <p:spPr>
          <a:xfrm>
            <a:off x="0" y="0"/>
            <a:ext cx="4654296" cy="5864225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7_Contenuto con didascalia">
  <p:cSld name="7_Contenuto con didascalia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9"/>
          <p:cNvSpPr>
            <a:spLocks noGrp="1"/>
          </p:cNvSpPr>
          <p:nvPr>
            <p:ph type="pic" idx="2"/>
          </p:nvPr>
        </p:nvSpPr>
        <p:spPr>
          <a:xfrm>
            <a:off x="0" y="0"/>
            <a:ext cx="12192000" cy="3541486"/>
          </a:xfrm>
          <a:prstGeom prst="rect">
            <a:avLst/>
          </a:prstGeom>
          <a:noFill/>
          <a:ln>
            <a:noFill/>
          </a:ln>
        </p:spPr>
      </p:sp>
      <p:sp>
        <p:nvSpPr>
          <p:cNvPr id="133" name="Google Shape;133;p19"/>
          <p:cNvSpPr/>
          <p:nvPr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rgbClr val="F2F2F2">
              <a:alpha val="2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19"/>
          <p:cNvSpPr txBox="1">
            <a:spLocks noGrp="1"/>
          </p:cNvSpPr>
          <p:nvPr>
            <p:ph type="title"/>
          </p:nvPr>
        </p:nvSpPr>
        <p:spPr>
          <a:xfrm>
            <a:off x="3068577" y="880375"/>
            <a:ext cx="6054846" cy="6343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Font typeface="Calibri"/>
              <a:buNone/>
              <a:defRPr sz="3600" b="1" i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19"/>
          <p:cNvSpPr txBox="1">
            <a:spLocks noGrp="1"/>
          </p:cNvSpPr>
          <p:nvPr>
            <p:ph type="dt" idx="10"/>
          </p:nvPr>
        </p:nvSpPr>
        <p:spPr>
          <a:xfrm>
            <a:off x="6834126" y="6446838"/>
            <a:ext cx="2584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3F3F3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19"/>
          <p:cNvSpPr txBox="1">
            <a:spLocks noGrp="1"/>
          </p:cNvSpPr>
          <p:nvPr>
            <p:ph type="ftr" idx="11"/>
          </p:nvPr>
        </p:nvSpPr>
        <p:spPr>
          <a:xfrm>
            <a:off x="1097279" y="6446838"/>
            <a:ext cx="484632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3F3F3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19"/>
          <p:cNvSpPr txBox="1">
            <a:spLocks noGrp="1"/>
          </p:cNvSpPr>
          <p:nvPr>
            <p:ph type="sldNum" idx="12"/>
          </p:nvPr>
        </p:nvSpPr>
        <p:spPr>
          <a:xfrm>
            <a:off x="10375670" y="6446838"/>
            <a:ext cx="7800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  <p:sp>
        <p:nvSpPr>
          <p:cNvPr id="138" name="Google Shape;138;p19"/>
          <p:cNvSpPr/>
          <p:nvPr/>
        </p:nvSpPr>
        <p:spPr>
          <a:xfrm>
            <a:off x="5577840" y="0"/>
            <a:ext cx="103632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3_Contenuto con didascalia">
  <p:cSld name="3_Contenuto con didascalia"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0"/>
          <p:cNvSpPr/>
          <p:nvPr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rgbClr val="F2F2F2">
              <a:alpha val="2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20"/>
          <p:cNvSpPr/>
          <p:nvPr/>
        </p:nvSpPr>
        <p:spPr>
          <a:xfrm>
            <a:off x="4654312" y="507333"/>
            <a:ext cx="7537688" cy="484955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20"/>
          <p:cNvSpPr/>
          <p:nvPr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rgbClr val="00377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20"/>
          <p:cNvSpPr txBox="1">
            <a:spLocks noGrp="1"/>
          </p:cNvSpPr>
          <p:nvPr>
            <p:ph type="title"/>
          </p:nvPr>
        </p:nvSpPr>
        <p:spPr>
          <a:xfrm>
            <a:off x="1092200" y="1885125"/>
            <a:ext cx="3068833" cy="2093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  <a:defRPr sz="4400" b="1" i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4" name="Google Shape;144;p20"/>
          <p:cNvSpPr txBox="1">
            <a:spLocks noGrp="1"/>
          </p:cNvSpPr>
          <p:nvPr>
            <p:ph type="body" idx="1"/>
          </p:nvPr>
        </p:nvSpPr>
        <p:spPr>
          <a:xfrm>
            <a:off x="6473373" y="943430"/>
            <a:ext cx="4699452" cy="39773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Char char="▪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2000"/>
              <a:buChar char="▪"/>
              <a:defRPr sz="2000"/>
            </a:lvl2pPr>
            <a:lvl3pPr marL="1371600" lvl="2" indent="-330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Char char="▪"/>
              <a:defRPr sz="1600"/>
            </a:lvl3pPr>
            <a:lvl4pPr marL="1828800" lvl="3" indent="-330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Char char="▪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Char char="▪"/>
              <a:defRPr sz="1600"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45" name="Google Shape;145;p20"/>
          <p:cNvSpPr txBox="1">
            <a:spLocks noGrp="1"/>
          </p:cNvSpPr>
          <p:nvPr>
            <p:ph type="dt" idx="10"/>
          </p:nvPr>
        </p:nvSpPr>
        <p:spPr>
          <a:xfrm>
            <a:off x="6834126" y="6446838"/>
            <a:ext cx="2584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3F3F3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20"/>
          <p:cNvSpPr txBox="1">
            <a:spLocks noGrp="1"/>
          </p:cNvSpPr>
          <p:nvPr>
            <p:ph type="ftr" idx="11"/>
          </p:nvPr>
        </p:nvSpPr>
        <p:spPr>
          <a:xfrm>
            <a:off x="1097279" y="6446838"/>
            <a:ext cx="484632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3F3F3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7" name="Google Shape;147;p20"/>
          <p:cNvSpPr txBox="1">
            <a:spLocks noGrp="1"/>
          </p:cNvSpPr>
          <p:nvPr>
            <p:ph type="sldNum" idx="12"/>
          </p:nvPr>
        </p:nvSpPr>
        <p:spPr>
          <a:xfrm>
            <a:off x="10375670" y="6446838"/>
            <a:ext cx="7800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  <p:sp>
        <p:nvSpPr>
          <p:cNvPr id="148" name="Google Shape;148;p20"/>
          <p:cNvSpPr/>
          <p:nvPr/>
        </p:nvSpPr>
        <p:spPr>
          <a:xfrm>
            <a:off x="4370251" y="2322780"/>
            <a:ext cx="1348378" cy="1218664"/>
          </a:xfrm>
          <a:prstGeom prst="rect">
            <a:avLst/>
          </a:prstGeom>
          <a:solidFill>
            <a:srgbClr val="84B2F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4_Contenuto con didascalia">
  <p:cSld name="4_Contenuto con didascalia"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1"/>
          <p:cNvSpPr/>
          <p:nvPr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rgbClr val="F2F2F2">
              <a:alpha val="2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21"/>
          <p:cNvSpPr/>
          <p:nvPr/>
        </p:nvSpPr>
        <p:spPr>
          <a:xfrm>
            <a:off x="4654312" y="507333"/>
            <a:ext cx="7537688" cy="4849559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21"/>
          <p:cNvSpPr/>
          <p:nvPr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21"/>
          <p:cNvSpPr txBox="1">
            <a:spLocks noGrp="1"/>
          </p:cNvSpPr>
          <p:nvPr>
            <p:ph type="title"/>
          </p:nvPr>
        </p:nvSpPr>
        <p:spPr>
          <a:xfrm>
            <a:off x="1092200" y="1885125"/>
            <a:ext cx="3068833" cy="2093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  <a:defRPr sz="4400" b="1" i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4" name="Google Shape;154;p21"/>
          <p:cNvSpPr txBox="1">
            <a:spLocks noGrp="1"/>
          </p:cNvSpPr>
          <p:nvPr>
            <p:ph type="body" idx="1"/>
          </p:nvPr>
        </p:nvSpPr>
        <p:spPr>
          <a:xfrm>
            <a:off x="6518529" y="943430"/>
            <a:ext cx="4654296" cy="39773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Char char="▪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2000"/>
              <a:buChar char="▪"/>
              <a:defRPr sz="2000"/>
            </a:lvl2pPr>
            <a:lvl3pPr marL="1371600" lvl="2" indent="-330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Char char="▪"/>
              <a:defRPr sz="1600"/>
            </a:lvl3pPr>
            <a:lvl4pPr marL="1828800" lvl="3" indent="-330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Char char="▪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Char char="▪"/>
              <a:defRPr sz="1600"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55" name="Google Shape;155;p21"/>
          <p:cNvSpPr txBox="1">
            <a:spLocks noGrp="1"/>
          </p:cNvSpPr>
          <p:nvPr>
            <p:ph type="dt" idx="10"/>
          </p:nvPr>
        </p:nvSpPr>
        <p:spPr>
          <a:xfrm>
            <a:off x="6834126" y="6446838"/>
            <a:ext cx="2584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3F3F3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6" name="Google Shape;156;p21"/>
          <p:cNvSpPr txBox="1">
            <a:spLocks noGrp="1"/>
          </p:cNvSpPr>
          <p:nvPr>
            <p:ph type="ftr" idx="11"/>
          </p:nvPr>
        </p:nvSpPr>
        <p:spPr>
          <a:xfrm>
            <a:off x="1097279" y="6446838"/>
            <a:ext cx="484632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3F3F3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21"/>
          <p:cNvSpPr txBox="1">
            <a:spLocks noGrp="1"/>
          </p:cNvSpPr>
          <p:nvPr>
            <p:ph type="sldNum" idx="12"/>
          </p:nvPr>
        </p:nvSpPr>
        <p:spPr>
          <a:xfrm>
            <a:off x="10375670" y="6446838"/>
            <a:ext cx="7800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  <p:sp>
        <p:nvSpPr>
          <p:cNvPr id="158" name="Google Shape;158;p21"/>
          <p:cNvSpPr/>
          <p:nvPr/>
        </p:nvSpPr>
        <p:spPr>
          <a:xfrm>
            <a:off x="4370251" y="2322780"/>
            <a:ext cx="1348378" cy="1218664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Immagine con didascalia" type="picTx">
  <p:cSld name="PICTURE_WITH_CAPTION_TEXT"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2"/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00377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22"/>
          <p:cNvSpPr>
            <a:spLocks noGrp="1"/>
          </p:cNvSpPr>
          <p:nvPr>
            <p:ph type="pic" idx="2"/>
          </p:nvPr>
        </p:nvSpPr>
        <p:spPr>
          <a:xfrm>
            <a:off x="15" y="0"/>
            <a:ext cx="12191985" cy="457835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62" name="Google Shape;162;p22"/>
          <p:cNvSpPr txBox="1"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  <a:defRPr sz="4400" b="1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3" name="Google Shape;163;p22"/>
          <p:cNvSpPr txBox="1">
            <a:spLocks noGrp="1"/>
          </p:cNvSpPr>
          <p:nvPr>
            <p:ph type="body" idx="1"/>
          </p:nvPr>
        </p:nvSpPr>
        <p:spPr>
          <a:xfrm>
            <a:off x="1097279" y="5715000"/>
            <a:ext cx="10113264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FFFFFF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64" name="Google Shape;164;p22"/>
          <p:cNvSpPr txBox="1">
            <a:spLocks noGrp="1"/>
          </p:cNvSpPr>
          <p:nvPr>
            <p:ph type="dt" idx="10"/>
          </p:nvPr>
        </p:nvSpPr>
        <p:spPr>
          <a:xfrm>
            <a:off x="6834126" y="6446838"/>
            <a:ext cx="2584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5" name="Google Shape;165;p22"/>
          <p:cNvSpPr txBox="1">
            <a:spLocks noGrp="1"/>
          </p:cNvSpPr>
          <p:nvPr>
            <p:ph type="ftr" idx="11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6" name="Google Shape;166;p22"/>
          <p:cNvSpPr txBox="1">
            <a:spLocks noGrp="1"/>
          </p:cNvSpPr>
          <p:nvPr>
            <p:ph type="sldNum" idx="12"/>
          </p:nvPr>
        </p:nvSpPr>
        <p:spPr>
          <a:xfrm>
            <a:off x="10375670" y="6446838"/>
            <a:ext cx="7800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  <p:sp>
        <p:nvSpPr>
          <p:cNvPr id="167" name="Google Shape;167;p22"/>
          <p:cNvSpPr/>
          <p:nvPr/>
        </p:nvSpPr>
        <p:spPr>
          <a:xfrm>
            <a:off x="3536950" y="4535901"/>
            <a:ext cx="5118100" cy="12566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VERTICAL_TEXT"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3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0" name="Google Shape;170;p23"/>
          <p:cNvSpPr txBox="1">
            <a:spLocks noGrp="1"/>
          </p:cNvSpPr>
          <p:nvPr>
            <p:ph type="body" idx="1"/>
          </p:nvPr>
        </p:nvSpPr>
        <p:spPr>
          <a:xfrm rot="5400000">
            <a:off x="4365302" y="-1040554"/>
            <a:ext cx="3760891" cy="100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71" name="Google Shape;171;p23"/>
          <p:cNvSpPr txBox="1">
            <a:spLocks noGrp="1"/>
          </p:cNvSpPr>
          <p:nvPr>
            <p:ph type="dt" idx="10"/>
          </p:nvPr>
        </p:nvSpPr>
        <p:spPr>
          <a:xfrm>
            <a:off x="6834126" y="6446838"/>
            <a:ext cx="2584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2" name="Google Shape;172;p23"/>
          <p:cNvSpPr txBox="1">
            <a:spLocks noGrp="1"/>
          </p:cNvSpPr>
          <p:nvPr>
            <p:ph type="ftr" idx="11"/>
          </p:nvPr>
        </p:nvSpPr>
        <p:spPr>
          <a:xfrm>
            <a:off x="1097279" y="6446838"/>
            <a:ext cx="484632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3" name="Google Shape;173;p23"/>
          <p:cNvSpPr txBox="1">
            <a:spLocks noGrp="1"/>
          </p:cNvSpPr>
          <p:nvPr>
            <p:ph type="sldNum" idx="12"/>
          </p:nvPr>
        </p:nvSpPr>
        <p:spPr>
          <a:xfrm>
            <a:off x="10375670" y="6446838"/>
            <a:ext cx="7800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uoto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/>
          <p:nvPr/>
        </p:nvSpPr>
        <p:spPr>
          <a:xfrm>
            <a:off x="4667250" y="0"/>
            <a:ext cx="2857500" cy="6858000"/>
          </a:xfrm>
          <a:prstGeom prst="parallelogram">
            <a:avLst>
              <a:gd name="adj" fmla="val 0"/>
            </a:avLst>
          </a:prstGeom>
          <a:solidFill>
            <a:srgbClr val="F2F2F2">
              <a:alpha val="2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29;p6"/>
          <p:cNvSpPr txBox="1">
            <a:spLocks noGrp="1"/>
          </p:cNvSpPr>
          <p:nvPr>
            <p:ph type="ftr" idx="11"/>
          </p:nvPr>
        </p:nvSpPr>
        <p:spPr>
          <a:xfrm>
            <a:off x="216130" y="6446838"/>
            <a:ext cx="484632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3F3F3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olo verticale e testo" type="vertTitleAndTx">
  <p:cSld name="VERTICAL_TITLE_AND_VERTICAL_TEXT"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4"/>
          <p:cNvSpPr txBox="1">
            <a:spLocks noGrp="1"/>
          </p:cNvSpPr>
          <p:nvPr>
            <p:ph type="title"/>
          </p:nvPr>
        </p:nvSpPr>
        <p:spPr>
          <a:xfrm rot="5400000">
            <a:off x="7683554" y="2387546"/>
            <a:ext cx="4530725" cy="2448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6" name="Google Shape;176;p24"/>
          <p:cNvSpPr txBox="1">
            <a:spLocks noGrp="1"/>
          </p:cNvSpPr>
          <p:nvPr>
            <p:ph type="body" idx="1"/>
          </p:nvPr>
        </p:nvSpPr>
        <p:spPr>
          <a:xfrm rot="5400000">
            <a:off x="2566989" y="-128588"/>
            <a:ext cx="4530723" cy="74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77" name="Google Shape;177;p24"/>
          <p:cNvSpPr txBox="1">
            <a:spLocks noGrp="1"/>
          </p:cNvSpPr>
          <p:nvPr>
            <p:ph type="dt" idx="10"/>
          </p:nvPr>
        </p:nvSpPr>
        <p:spPr>
          <a:xfrm>
            <a:off x="6834126" y="6446838"/>
            <a:ext cx="2584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8" name="Google Shape;178;p24"/>
          <p:cNvSpPr txBox="1">
            <a:spLocks noGrp="1"/>
          </p:cNvSpPr>
          <p:nvPr>
            <p:ph type="ftr" idx="11"/>
          </p:nvPr>
        </p:nvSpPr>
        <p:spPr>
          <a:xfrm>
            <a:off x="1097279" y="6446838"/>
            <a:ext cx="484632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9" name="Google Shape;179;p24"/>
          <p:cNvSpPr txBox="1">
            <a:spLocks noGrp="1"/>
          </p:cNvSpPr>
          <p:nvPr>
            <p:ph type="sldNum" idx="12"/>
          </p:nvPr>
        </p:nvSpPr>
        <p:spPr>
          <a:xfrm>
            <a:off x="10375670" y="6446838"/>
            <a:ext cx="7800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  <p:sp>
        <p:nvSpPr>
          <p:cNvPr id="180" name="Google Shape;180;p24"/>
          <p:cNvSpPr/>
          <p:nvPr/>
        </p:nvSpPr>
        <p:spPr>
          <a:xfrm rot="-5400000">
            <a:off x="8871481" y="-146580"/>
            <a:ext cx="1036320" cy="132948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apositiva titolo">
  <p:cSld name="Diapositiva titolo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>
            <a:spLocks noGrp="1"/>
          </p:cNvSpPr>
          <p:nvPr>
            <p:ph type="pic" idx="2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sp>
      <p:sp>
        <p:nvSpPr>
          <p:cNvPr id="32" name="Google Shape;32;p7"/>
          <p:cNvSpPr txBox="1">
            <a:spLocks noGrp="1"/>
          </p:cNvSpPr>
          <p:nvPr>
            <p:ph type="dt" idx="10"/>
          </p:nvPr>
        </p:nvSpPr>
        <p:spPr>
          <a:xfrm>
            <a:off x="6834126" y="6446838"/>
            <a:ext cx="2584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ftr" idx="11"/>
          </p:nvPr>
        </p:nvSpPr>
        <p:spPr>
          <a:xfrm>
            <a:off x="1097279" y="6446838"/>
            <a:ext cx="484632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sldNum" idx="12"/>
          </p:nvPr>
        </p:nvSpPr>
        <p:spPr>
          <a:xfrm>
            <a:off x="10375670" y="6446838"/>
            <a:ext cx="7800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ubTitle" idx="1"/>
          </p:nvPr>
        </p:nvSpPr>
        <p:spPr>
          <a:xfrm>
            <a:off x="1212850" y="4508500"/>
            <a:ext cx="5118100" cy="12796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ctrTitle"/>
          </p:nvPr>
        </p:nvSpPr>
        <p:spPr>
          <a:xfrm>
            <a:off x="1212850" y="2057400"/>
            <a:ext cx="5118100" cy="19290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libri"/>
              <a:buNone/>
              <a:defRPr sz="5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 type="obj">
  <p:cSld name="OBJEC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body" idx="1"/>
          </p:nvPr>
        </p:nvSpPr>
        <p:spPr>
          <a:xfrm>
            <a:off x="1216548" y="2108201"/>
            <a:ext cx="10058400" cy="37608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dt" idx="10"/>
          </p:nvPr>
        </p:nvSpPr>
        <p:spPr>
          <a:xfrm>
            <a:off x="6834126" y="6446838"/>
            <a:ext cx="2584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ftr" idx="11"/>
          </p:nvPr>
        </p:nvSpPr>
        <p:spPr>
          <a:xfrm>
            <a:off x="1097279" y="6446838"/>
            <a:ext cx="484632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sldNum" idx="12"/>
          </p:nvPr>
        </p:nvSpPr>
        <p:spPr>
          <a:xfrm>
            <a:off x="10375670" y="6446838"/>
            <a:ext cx="7800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Intestazione sezione">
  <p:cSld name="Intestazione sezione">
    <p:bg>
      <p:bgPr>
        <a:solidFill>
          <a:schemeClr val="lt1"/>
        </a:solidFill>
        <a:effectLst/>
      </p:bgPr>
    </p:bg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9"/>
          <p:cNvSpPr/>
          <p:nvPr/>
        </p:nvSpPr>
        <p:spPr>
          <a:xfrm>
            <a:off x="7972121" y="0"/>
            <a:ext cx="2857500" cy="6858000"/>
          </a:xfrm>
          <a:prstGeom prst="parallelogram">
            <a:avLst>
              <a:gd name="adj" fmla="val 0"/>
            </a:avLst>
          </a:prstGeom>
          <a:solidFill>
            <a:srgbClr val="F2F2F2">
              <a:alpha val="2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Google Shape;45;p9"/>
          <p:cNvSpPr txBox="1">
            <a:spLocks noGrp="1"/>
          </p:cNvSpPr>
          <p:nvPr>
            <p:ph type="dt" idx="10"/>
          </p:nvPr>
        </p:nvSpPr>
        <p:spPr>
          <a:xfrm>
            <a:off x="6834126" y="6446838"/>
            <a:ext cx="2584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3F3F3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ftr" idx="11"/>
          </p:nvPr>
        </p:nvSpPr>
        <p:spPr>
          <a:xfrm>
            <a:off x="1097279" y="6446838"/>
            <a:ext cx="484632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3F3F3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sldNum" idx="12"/>
          </p:nvPr>
        </p:nvSpPr>
        <p:spPr>
          <a:xfrm>
            <a:off x="10375670" y="6446838"/>
            <a:ext cx="7800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  <p:sp>
        <p:nvSpPr>
          <p:cNvPr id="48" name="Google Shape;48;p9"/>
          <p:cNvSpPr>
            <a:spLocks noGrp="1"/>
          </p:cNvSpPr>
          <p:nvPr>
            <p:ph type="pic" idx="2"/>
          </p:nvPr>
        </p:nvSpPr>
        <p:spPr>
          <a:xfrm>
            <a:off x="0" y="0"/>
            <a:ext cx="6311900" cy="6858000"/>
          </a:xfrm>
          <a:prstGeom prst="rect">
            <a:avLst/>
          </a:prstGeom>
          <a:noFill/>
          <a:ln>
            <a:noFill/>
          </a:ln>
        </p:spPr>
      </p:sp>
      <p:sp>
        <p:nvSpPr>
          <p:cNvPr id="49" name="Google Shape;49;p9"/>
          <p:cNvSpPr/>
          <p:nvPr/>
        </p:nvSpPr>
        <p:spPr>
          <a:xfrm>
            <a:off x="2451099" y="3568700"/>
            <a:ext cx="8721725" cy="23082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" name="Google Shape;50;p9"/>
          <p:cNvSpPr txBox="1">
            <a:spLocks noGrp="1"/>
          </p:cNvSpPr>
          <p:nvPr>
            <p:ph type="title"/>
          </p:nvPr>
        </p:nvSpPr>
        <p:spPr>
          <a:xfrm>
            <a:off x="2641599" y="3746500"/>
            <a:ext cx="8331202" cy="130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  <a:defRPr sz="4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body" idx="1"/>
          </p:nvPr>
        </p:nvSpPr>
        <p:spPr>
          <a:xfrm>
            <a:off x="2641600" y="5219700"/>
            <a:ext cx="8331201" cy="5867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9"/>
          <p:cNvSpPr/>
          <p:nvPr/>
        </p:nvSpPr>
        <p:spPr>
          <a:xfrm>
            <a:off x="3752850" y="3469101"/>
            <a:ext cx="5118100" cy="125666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_Intestazione della sezione">
  <p:cSld name="1_Intestazione della sezione">
    <p:bg>
      <p:bgPr>
        <a:solidFill>
          <a:schemeClr val="lt1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"/>
          <p:cNvSpPr txBox="1">
            <a:spLocks noGrp="1"/>
          </p:cNvSpPr>
          <p:nvPr>
            <p:ph type="dt" idx="10"/>
          </p:nvPr>
        </p:nvSpPr>
        <p:spPr>
          <a:xfrm>
            <a:off x="6834126" y="6446838"/>
            <a:ext cx="2584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3F3F3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ftr" idx="11"/>
          </p:nvPr>
        </p:nvSpPr>
        <p:spPr>
          <a:xfrm>
            <a:off x="1097279" y="6446838"/>
            <a:ext cx="484632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3F3F3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sldNum" idx="12"/>
          </p:nvPr>
        </p:nvSpPr>
        <p:spPr>
          <a:xfrm>
            <a:off x="10375670" y="6446838"/>
            <a:ext cx="7800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  <p:sp>
        <p:nvSpPr>
          <p:cNvPr id="57" name="Google Shape;57;p10"/>
          <p:cNvSpPr>
            <a:spLocks noGrp="1"/>
          </p:cNvSpPr>
          <p:nvPr>
            <p:ph type="pic" idx="2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sp>
      <p:sp>
        <p:nvSpPr>
          <p:cNvPr id="58" name="Google Shape;58;p10"/>
          <p:cNvSpPr/>
          <p:nvPr/>
        </p:nvSpPr>
        <p:spPr>
          <a:xfrm>
            <a:off x="1735138" y="3568700"/>
            <a:ext cx="8721725" cy="23082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1930399" y="3746500"/>
            <a:ext cx="8331202" cy="130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  <a:defRPr sz="4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1930400" y="5219700"/>
            <a:ext cx="8331201" cy="5867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61" name="Google Shape;61;p10"/>
          <p:cNvSpPr/>
          <p:nvPr/>
        </p:nvSpPr>
        <p:spPr>
          <a:xfrm>
            <a:off x="3536950" y="3469101"/>
            <a:ext cx="5118100" cy="125666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e contenuti" type="twoObj">
  <p:cSld name="TWO_OBJECTS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1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1097280" y="2120900"/>
            <a:ext cx="4639736" cy="37481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body" idx="2"/>
          </p:nvPr>
        </p:nvSpPr>
        <p:spPr>
          <a:xfrm>
            <a:off x="6515944" y="2120900"/>
            <a:ext cx="4639736" cy="37481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dt" idx="10"/>
          </p:nvPr>
        </p:nvSpPr>
        <p:spPr>
          <a:xfrm>
            <a:off x="6834126" y="6446838"/>
            <a:ext cx="2584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ftr" idx="11"/>
          </p:nvPr>
        </p:nvSpPr>
        <p:spPr>
          <a:xfrm>
            <a:off x="1097279" y="6446838"/>
            <a:ext cx="484632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sldNum" idx="12"/>
          </p:nvPr>
        </p:nvSpPr>
        <p:spPr>
          <a:xfrm>
            <a:off x="10375670" y="6446838"/>
            <a:ext cx="7800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TWO_OBJECTS_WITH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2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body" idx="2"/>
          </p:nvPr>
        </p:nvSpPr>
        <p:spPr>
          <a:xfrm>
            <a:off x="1186731" y="2958274"/>
            <a:ext cx="4639736" cy="29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body" idx="3"/>
          </p:nvPr>
        </p:nvSpPr>
        <p:spPr>
          <a:xfrm>
            <a:off x="6515944" y="2057400"/>
            <a:ext cx="4639736" cy="736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4"/>
          </p:nvPr>
        </p:nvSpPr>
        <p:spPr>
          <a:xfrm>
            <a:off x="6605395" y="2958273"/>
            <a:ext cx="4639736" cy="29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6834126" y="6446838"/>
            <a:ext cx="2584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1097279" y="6446838"/>
            <a:ext cx="484632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10375670" y="6446838"/>
            <a:ext cx="7800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dt" idx="10"/>
          </p:nvPr>
        </p:nvSpPr>
        <p:spPr>
          <a:xfrm>
            <a:off x="6834126" y="6446838"/>
            <a:ext cx="2584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ftr" idx="11"/>
          </p:nvPr>
        </p:nvSpPr>
        <p:spPr>
          <a:xfrm>
            <a:off x="1097279" y="6446838"/>
            <a:ext cx="484632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sldNum" idx="12"/>
          </p:nvPr>
        </p:nvSpPr>
        <p:spPr>
          <a:xfrm>
            <a:off x="10375670" y="6446838"/>
            <a:ext cx="7800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/>
          <p:nvPr/>
        </p:nvSpPr>
        <p:spPr>
          <a:xfrm>
            <a:off x="4667250" y="0"/>
            <a:ext cx="2857500" cy="6858000"/>
          </a:xfrm>
          <a:prstGeom prst="parallelogram">
            <a:avLst>
              <a:gd name="adj" fmla="val 0"/>
            </a:avLst>
          </a:prstGeom>
          <a:solidFill>
            <a:srgbClr val="F2F2F2">
              <a:alpha val="2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4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  <a:defRPr sz="48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body" idx="1"/>
          </p:nvPr>
        </p:nvSpPr>
        <p:spPr>
          <a:xfrm>
            <a:off x="1216548" y="2108201"/>
            <a:ext cx="10058400" cy="37608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marR="0" lvl="0" indent="-3556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dt" idx="10"/>
          </p:nvPr>
        </p:nvSpPr>
        <p:spPr>
          <a:xfrm>
            <a:off x="6834126" y="6446838"/>
            <a:ext cx="2584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ftr" idx="11"/>
          </p:nvPr>
        </p:nvSpPr>
        <p:spPr>
          <a:xfrm>
            <a:off x="1097279" y="6446838"/>
            <a:ext cx="484632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4"/>
          <p:cNvSpPr txBox="1">
            <a:spLocks noGrp="1"/>
          </p:cNvSpPr>
          <p:nvPr>
            <p:ph type="sldNum" idx="12"/>
          </p:nvPr>
        </p:nvSpPr>
        <p:spPr>
          <a:xfrm>
            <a:off x="10375670" y="6446838"/>
            <a:ext cx="7800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  <p:sp>
        <p:nvSpPr>
          <p:cNvPr id="16" name="Google Shape;16;p4"/>
          <p:cNvSpPr/>
          <p:nvPr/>
        </p:nvSpPr>
        <p:spPr>
          <a:xfrm>
            <a:off x="0" y="1011981"/>
            <a:ext cx="103632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187">
          <p15:clr>
            <a:srgbClr val="F26B43"/>
          </p15:clr>
        </p15:guide>
        <p15:guide id="2" pos="688">
          <p15:clr>
            <a:srgbClr val="F26B43"/>
          </p15:clr>
        </p15:guide>
        <p15:guide id="3" pos="7038">
          <p15:clr>
            <a:srgbClr val="F26B43"/>
          </p15:clr>
        </p15:guide>
        <p15:guide id="4" orient="horz" pos="3702">
          <p15:clr>
            <a:srgbClr val="F26B43"/>
          </p15:clr>
        </p15:guide>
        <p15:guide id="5" orient="horz" pos="406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"/>
          <p:cNvSpPr txBox="1">
            <a:spLocks noGrp="1"/>
          </p:cNvSpPr>
          <p:nvPr>
            <p:ph type="ctrTitle"/>
          </p:nvPr>
        </p:nvSpPr>
        <p:spPr>
          <a:xfrm>
            <a:off x="5475593" y="-216090"/>
            <a:ext cx="6376416" cy="3645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5082"/>
              </a:buClr>
              <a:buSzPts val="5400"/>
              <a:buFont typeface="Calibri"/>
              <a:buNone/>
            </a:pPr>
            <a:r>
              <a:rPr lang="it-IT" sz="3800" dirty="0"/>
              <a:t>IL DISORDINE ALIMENTARE DI TIPO GRAZING E L’OUTCOME IN CHIRURGIA BARIATRICA</a:t>
            </a:r>
            <a:endParaRPr sz="3800" dirty="0"/>
          </a:p>
        </p:txBody>
      </p:sp>
      <p:sp>
        <p:nvSpPr>
          <p:cNvPr id="186" name="Google Shape;186;p1"/>
          <p:cNvSpPr txBox="1">
            <a:spLocks noGrp="1"/>
          </p:cNvSpPr>
          <p:nvPr>
            <p:ph type="subTitle" idx="1"/>
          </p:nvPr>
        </p:nvSpPr>
        <p:spPr>
          <a:xfrm>
            <a:off x="5475593" y="3429000"/>
            <a:ext cx="5793971" cy="2545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>
              <a:spcBef>
                <a:spcPts val="0"/>
              </a:spcBef>
              <a:buSzPts val="2800"/>
            </a:pPr>
            <a:r>
              <a:rPr lang="it-IT" sz="2800" b="1" dirty="0">
                <a:solidFill>
                  <a:srgbClr val="FFC000"/>
                </a:solidFill>
              </a:rPr>
              <a:t>AUTORI</a:t>
            </a:r>
            <a:br>
              <a:rPr lang="it-IT" sz="2800" b="1" dirty="0">
                <a:solidFill>
                  <a:srgbClr val="FFC000"/>
                </a:solidFill>
              </a:rPr>
            </a:br>
            <a:r>
              <a:rPr lang="it-IT" sz="2800" dirty="0" err="1" smtClean="0">
                <a:solidFill>
                  <a:srgbClr val="FFC000"/>
                </a:solidFill>
              </a:rPr>
              <a:t>Morigine</a:t>
            </a:r>
            <a:r>
              <a:rPr lang="it-IT" sz="2800" dirty="0" smtClean="0">
                <a:solidFill>
                  <a:srgbClr val="FFC000"/>
                </a:solidFill>
              </a:rPr>
              <a:t> B</a:t>
            </a:r>
            <a:r>
              <a:rPr lang="it-IT" sz="2800" dirty="0" smtClean="0">
                <a:solidFill>
                  <a:srgbClr val="FFC000"/>
                </a:solidFill>
              </a:rPr>
              <a:t>., </a:t>
            </a:r>
            <a:r>
              <a:rPr lang="it-IT" sz="2800" dirty="0" err="1" smtClean="0">
                <a:solidFill>
                  <a:srgbClr val="FFC000"/>
                </a:solidFill>
              </a:rPr>
              <a:t>Carrani</a:t>
            </a:r>
            <a:r>
              <a:rPr lang="it-IT" sz="2800" dirty="0" smtClean="0">
                <a:solidFill>
                  <a:srgbClr val="FFC000"/>
                </a:solidFill>
              </a:rPr>
              <a:t> </a:t>
            </a:r>
            <a:r>
              <a:rPr lang="it-IT" sz="2800" dirty="0">
                <a:solidFill>
                  <a:srgbClr val="FFC000"/>
                </a:solidFill>
              </a:rPr>
              <a:t>F. M</a:t>
            </a:r>
            <a:r>
              <a:rPr lang="it-IT" sz="2800" dirty="0" smtClean="0">
                <a:solidFill>
                  <a:srgbClr val="FFC000"/>
                </a:solidFill>
              </a:rPr>
              <a:t>., </a:t>
            </a:r>
            <a:r>
              <a:rPr lang="it-IT" sz="2800" dirty="0" err="1" smtClean="0">
                <a:solidFill>
                  <a:srgbClr val="FFC000"/>
                </a:solidFill>
              </a:rPr>
              <a:t>Viacava</a:t>
            </a:r>
            <a:r>
              <a:rPr lang="it-IT" sz="2800" dirty="0" smtClean="0">
                <a:solidFill>
                  <a:srgbClr val="FFC000"/>
                </a:solidFill>
              </a:rPr>
              <a:t> L., </a:t>
            </a:r>
            <a:r>
              <a:rPr lang="it-IT" sz="2800" dirty="0">
                <a:solidFill>
                  <a:srgbClr val="FFC000"/>
                </a:solidFill>
              </a:rPr>
              <a:t>Scicolone O., Micanti F.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SzPts val="2800"/>
              <a:buNone/>
            </a:pPr>
            <a:endParaRPr dirty="0"/>
          </a:p>
        </p:txBody>
      </p:sp>
      <p:pic>
        <p:nvPicPr>
          <p:cNvPr id="3" name="Immagine 2" descr="Immagine che contiene testo, Carattere, schermata, giallo&#10;&#10;Descrizione generata automaticamente">
            <a:extLst>
              <a:ext uri="{FF2B5EF4-FFF2-40B4-BE49-F238E27FC236}">
                <a16:creationId xmlns:a16="http://schemas.microsoft.com/office/drawing/2014/main" xmlns="" id="{7742174B-C617-14CF-AC72-7DAF51BE0C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5593" y="4829556"/>
            <a:ext cx="6645517" cy="1905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"/>
          <p:cNvSpPr txBox="1"/>
          <p:nvPr/>
        </p:nvSpPr>
        <p:spPr>
          <a:xfrm>
            <a:off x="1676400" y="812850"/>
            <a:ext cx="8724000" cy="20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Il </a:t>
            </a:r>
            <a:r>
              <a:rPr lang="it-IT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Grazing </a:t>
            </a:r>
            <a:r>
              <a:rPr lang="it-IT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viene definito come un comportamento alimentare disfunzionale che determina un consumo di cibo descritto come compulsivo, ripetitivo e non programmato di piccole quantità di cibo in un arco temporale definito e non in risposta allo stimolo della fame.</a:t>
            </a:r>
            <a:endParaRPr/>
          </a:p>
        </p:txBody>
      </p:sp>
      <p:sp>
        <p:nvSpPr>
          <p:cNvPr id="192" name="Google Shape;192;p2"/>
          <p:cNvSpPr txBox="1"/>
          <p:nvPr/>
        </p:nvSpPr>
        <p:spPr>
          <a:xfrm>
            <a:off x="758166" y="3590700"/>
            <a:ext cx="107787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>
                <a:latin typeface="Calibri"/>
                <a:ea typeface="Calibri"/>
                <a:cs typeface="Calibri"/>
                <a:sym typeface="Calibri"/>
              </a:rPr>
              <a:t>La l</a:t>
            </a:r>
            <a:r>
              <a:rPr lang="it-IT"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etteratura suggerisc</a:t>
            </a:r>
            <a:r>
              <a:rPr lang="it-IT" sz="2400"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lang="it-IT"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una prevalenza pari al 33% della popolazione di soggetti candidati alla chirurgia bariatrica e al 42% della popolazione di soggetti obesi. </a:t>
            </a:r>
            <a:endParaRPr/>
          </a:p>
        </p:txBody>
      </p:sp>
      <p:sp>
        <p:nvSpPr>
          <p:cNvPr id="193" name="Google Shape;193;p2"/>
          <p:cNvSpPr txBox="1"/>
          <p:nvPr/>
        </p:nvSpPr>
        <p:spPr>
          <a:xfrm>
            <a:off x="710624" y="5515920"/>
            <a:ext cx="107196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100" b="0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What is “grazing”? Reviewing its definition, frequency, clinical characteristics, and impact on bariatric surgery outcomes, and proposing a standardized definition. Conceição, Eva M. et al. Surgery for Obesity and Related Diseases</a:t>
            </a:r>
            <a:endParaRPr sz="1100" b="0" i="1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100" b="0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Heriseanu AI, Hay P, Corbit L, Touyz S. Grazing in adults with obesity and eating disorders: A systematic review of associated clinical features and meta-analysis of prevalence. Clin Psychol Rev. 2017</a:t>
            </a:r>
            <a:endParaRPr sz="1100" b="0" i="1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9" name="Google Shape;199;g2c8db3a516f_0_4" descr="Schermata 2022-06-15 alle 01.23.40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6050" y="962876"/>
            <a:ext cx="6565900" cy="3505200"/>
          </a:xfrm>
          <a:prstGeom prst="rect">
            <a:avLst/>
          </a:prstGeom>
          <a:noFill/>
          <a:ln>
            <a:noFill/>
          </a:ln>
        </p:spPr>
      </p:pic>
      <p:sp>
        <p:nvSpPr>
          <p:cNvPr id="200" name="Google Shape;200;g2c8db3a516f_0_4"/>
          <p:cNvSpPr/>
          <p:nvPr/>
        </p:nvSpPr>
        <p:spPr>
          <a:xfrm>
            <a:off x="3459448" y="875943"/>
            <a:ext cx="3255000" cy="3591300"/>
          </a:xfrm>
          <a:prstGeom prst="rect">
            <a:avLst/>
          </a:prstGeom>
          <a:noFill/>
          <a:ln w="127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Google Shape;201;g2c8db3a516f_0_4"/>
          <p:cNvSpPr txBox="1"/>
          <p:nvPr/>
        </p:nvSpPr>
        <p:spPr>
          <a:xfrm>
            <a:off x="7342203" y="990958"/>
            <a:ext cx="4335300" cy="378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000">
                <a:latin typeface="Calibri"/>
                <a:ea typeface="Calibri"/>
                <a:cs typeface="Calibri"/>
                <a:sym typeface="Calibri"/>
              </a:rPr>
              <a:t>Sia il Grazing che</a:t>
            </a:r>
            <a:r>
              <a:rPr lang="it-IT"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il BED s</a:t>
            </a:r>
            <a:r>
              <a:rPr lang="it-IT" sz="2000">
                <a:latin typeface="Calibri"/>
                <a:ea typeface="Calibri"/>
                <a:cs typeface="Calibri"/>
                <a:sym typeface="Calibri"/>
              </a:rPr>
              <a:t>o</a:t>
            </a:r>
            <a:r>
              <a:rPr lang="it-IT"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 accomunati da un alterato meccanismo neurobiologico di regolazione degli impulsi, ma i soggetti affetti da </a:t>
            </a:r>
            <a:r>
              <a:rPr lang="it-IT" sz="2000" b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Grazing</a:t>
            </a:r>
            <a:r>
              <a:rPr lang="it-IT"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non perdono mai realmente il controllo durante gli episodi, pur avendone la sensazione. Al contrario, i soggetti affetti da BED presentano un maggiore deficit in tal senso, particolarmente nella componente cognitiva della regolazione degli impulsi (problem solving).</a:t>
            </a:r>
            <a:endParaRPr sz="2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Google Shape;202;g2c8db3a516f_0_4"/>
          <p:cNvSpPr txBox="1"/>
          <p:nvPr/>
        </p:nvSpPr>
        <p:spPr>
          <a:xfrm>
            <a:off x="846615" y="6090720"/>
            <a:ext cx="10670400" cy="43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100" b="0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Micanti F, Iasevoli F, Cucciniello C, Costabile R, Loiarro G, Pecoraro G,Pasanisi F, Rossetti G, Galletta D. The relationship between emotional regulation and eating behaviour: a multidimensional analysis of obesity psychopathology. Eat Weight Disord. 2017 Mar;22(1):105-115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2c8db3a516f_0_12"/>
          <p:cNvSpPr txBox="1"/>
          <p:nvPr/>
        </p:nvSpPr>
        <p:spPr>
          <a:xfrm>
            <a:off x="772241" y="1600350"/>
            <a:ext cx="10778700" cy="304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Fino all’</a:t>
            </a:r>
            <a:r>
              <a:rPr lang="it-IT" sz="2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80%</a:t>
            </a:r>
            <a:r>
              <a:rPr lang="it-IT"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dei pazienti a cui viene diagnosticato il </a:t>
            </a:r>
            <a:r>
              <a:rPr lang="it-IT" sz="2400" b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Grazing </a:t>
            </a:r>
            <a:r>
              <a:rPr lang="it-IT"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nelle valutazioni preoperatorie riferisce un tratto di impulsività in ambito alimentare anche anni dopo gli interventi di chirurgia bariatrica.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Da letteratura, nel </a:t>
            </a:r>
            <a:r>
              <a:rPr lang="it-IT" sz="2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56%</a:t>
            </a:r>
            <a:r>
              <a:rPr lang="it-IT"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dei casi l’approccio chirurgico non produce effetti sul sintomo </a:t>
            </a:r>
            <a:r>
              <a:rPr lang="it-IT" sz="2400" b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Grazing</a:t>
            </a:r>
            <a:r>
              <a:rPr lang="it-IT"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e nel </a:t>
            </a:r>
            <a:r>
              <a:rPr lang="it-IT" sz="2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lifetime</a:t>
            </a:r>
            <a:r>
              <a:rPr lang="it-IT"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tale comportamento appare correlato ad alti livelli di </a:t>
            </a:r>
            <a:r>
              <a:rPr lang="it-IT" sz="2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ansia</a:t>
            </a:r>
            <a:r>
              <a:rPr lang="it-IT"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it-IT" sz="2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stress</a:t>
            </a:r>
            <a:r>
              <a:rPr lang="it-IT"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e </a:t>
            </a:r>
            <a:r>
              <a:rPr lang="it-IT" sz="2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depressione</a:t>
            </a:r>
            <a:r>
              <a:rPr lang="it-IT"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 pari dei soggetti affetti da BED, anche i soggetti affetti da </a:t>
            </a:r>
            <a:r>
              <a:rPr lang="it-IT" sz="2400" b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Grazing </a:t>
            </a:r>
            <a:r>
              <a:rPr lang="it-IT"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presentano effettivamente </a:t>
            </a:r>
            <a:r>
              <a:rPr lang="it-IT" sz="2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WR/IWL</a:t>
            </a:r>
            <a:r>
              <a:rPr lang="it-IT"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it-IT" sz="2400">
                <a:latin typeface="Calibri"/>
                <a:ea typeface="Calibri"/>
                <a:cs typeface="Calibri"/>
                <a:sym typeface="Calibri"/>
              </a:rPr>
              <a:t>nel periodo post-chirurgico</a:t>
            </a:r>
            <a:endParaRPr sz="2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" name="Google Shape;209;g2c8db3a516f_0_12"/>
          <p:cNvSpPr txBox="1"/>
          <p:nvPr/>
        </p:nvSpPr>
        <p:spPr>
          <a:xfrm>
            <a:off x="545348" y="5902797"/>
            <a:ext cx="112035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100" b="0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Lane B, Szabo´ M (2013) Uncontrolled, repetitive eating of small amounts of food or ‘grazing’: development and evaluation of a new measure of atypical eating. Behav Chang 30:57–73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2c8db3a516f_0_18"/>
          <p:cNvSpPr txBox="1"/>
          <p:nvPr/>
        </p:nvSpPr>
        <p:spPr>
          <a:xfrm>
            <a:off x="771458" y="925334"/>
            <a:ext cx="10794600" cy="10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Lo scopo di questo lavoro è quello di dimostrare come il </a:t>
            </a:r>
            <a:r>
              <a:rPr lang="it-IT" sz="2000" b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Grazing</a:t>
            </a:r>
            <a:r>
              <a:rPr lang="it-IT" sz="2000" b="0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it-IT"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possa comportare </a:t>
            </a:r>
            <a:r>
              <a:rPr lang="it-IT" sz="2000">
                <a:latin typeface="Calibri"/>
                <a:ea typeface="Calibri"/>
                <a:cs typeface="Calibri"/>
                <a:sym typeface="Calibri"/>
              </a:rPr>
              <a:t>WR/IWL</a:t>
            </a:r>
            <a:r>
              <a:rPr lang="it-IT"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nel post-operatorio e nel determinare le caratteristiche psicopatologiche dei soggetti affetti da</a:t>
            </a:r>
            <a:r>
              <a:rPr lang="it-IT" sz="2000" b="0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it-IT" sz="2000" b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Grazing</a:t>
            </a:r>
            <a:r>
              <a:rPr lang="it-IT" sz="2000" b="0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it-IT"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della nostra popolazione di soggetti obesi</a:t>
            </a:r>
            <a:endParaRPr sz="2000"/>
          </a:p>
        </p:txBody>
      </p:sp>
      <p:sp>
        <p:nvSpPr>
          <p:cNvPr id="216" name="Google Shape;216;g2c8db3a516f_0_18"/>
          <p:cNvSpPr txBox="1"/>
          <p:nvPr/>
        </p:nvSpPr>
        <p:spPr>
          <a:xfrm>
            <a:off x="771450" y="2324200"/>
            <a:ext cx="10401600" cy="40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112 pazienti obesi, 18-60 anni</a:t>
            </a:r>
            <a:endParaRPr sz="200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25</a:t>
            </a:r>
            <a:r>
              <a:rPr lang="it-IT"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soggetti affetti da </a:t>
            </a:r>
            <a:r>
              <a:rPr lang="it-IT" sz="2000" b="0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Grazing</a:t>
            </a:r>
            <a:r>
              <a:rPr lang="it-IT"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: 5 M + 20 F, EM 39,76</a:t>
            </a:r>
            <a:endParaRPr sz="200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Impulsività: </a:t>
            </a:r>
            <a:r>
              <a:rPr lang="it-IT"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BIS-11</a:t>
            </a:r>
            <a:endParaRPr sz="2000" b="1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Sintomi depressivi: </a:t>
            </a:r>
            <a:r>
              <a:rPr lang="it-IT"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BD-I</a:t>
            </a:r>
            <a:endParaRPr sz="2000" b="1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Sintomi ansiosi: </a:t>
            </a:r>
            <a:r>
              <a:rPr lang="it-IT"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STAI-Y</a:t>
            </a:r>
            <a:endParaRPr sz="2000" b="1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Comportamento alimentare: </a:t>
            </a:r>
            <a:r>
              <a:rPr lang="it-IT"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EDI-2</a:t>
            </a:r>
            <a:endParaRPr sz="2000" b="1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Le valutazioni sono state effettuate in </a:t>
            </a:r>
            <a:r>
              <a:rPr lang="it-IT"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 tempi</a:t>
            </a:r>
            <a:r>
              <a:rPr lang="it-IT"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: T0, T1 (12M) e T2 (24M)</a:t>
            </a:r>
            <a:endParaRPr sz="200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000" b="1">
                <a:latin typeface="Calibri"/>
                <a:ea typeface="Calibri"/>
                <a:cs typeface="Calibri"/>
                <a:sym typeface="Calibri"/>
              </a:rPr>
              <a:t>Criteri di esclusione</a:t>
            </a:r>
            <a:r>
              <a:rPr lang="it-IT" sz="2000">
                <a:latin typeface="Calibri"/>
                <a:ea typeface="Calibri"/>
                <a:cs typeface="Calibri"/>
                <a:sym typeface="Calibri"/>
              </a:rPr>
              <a:t>:</a:t>
            </a:r>
            <a:r>
              <a:rPr lang="it-IT"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comportamento alimentare diverso dal </a:t>
            </a:r>
            <a:r>
              <a:rPr lang="it-IT" sz="2000" b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Grazing</a:t>
            </a:r>
            <a:r>
              <a:rPr lang="it-IT"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; </a:t>
            </a:r>
            <a:r>
              <a:rPr lang="it-IT" sz="2000">
                <a:latin typeface="Calibri"/>
                <a:ea typeface="Calibri"/>
                <a:cs typeface="Calibri"/>
                <a:sym typeface="Calibri"/>
              </a:rPr>
              <a:t>anamnesi positiva per</a:t>
            </a:r>
            <a:r>
              <a:rPr lang="it-IT"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bending gastrico; </a:t>
            </a:r>
            <a:r>
              <a:rPr lang="it-IT" sz="2000">
                <a:latin typeface="Calibri"/>
                <a:ea typeface="Calibri"/>
                <a:cs typeface="Calibri"/>
                <a:sym typeface="Calibri"/>
              </a:rPr>
              <a:t>disturbi psichiatrici/psicofarmacoterapia</a:t>
            </a:r>
            <a:endParaRPr sz="2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" name="Google Shape;222;g2c8db3a516f_0_24" descr="STAI-Y, BIS-11 e BD-I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00645" y="1451351"/>
            <a:ext cx="6386837" cy="3949194"/>
          </a:xfrm>
          <a:prstGeom prst="rect">
            <a:avLst/>
          </a:prstGeom>
          <a:noFill/>
          <a:ln>
            <a:noFill/>
          </a:ln>
        </p:spPr>
      </p:pic>
      <p:sp>
        <p:nvSpPr>
          <p:cNvPr id="223" name="Google Shape;223;g2c8db3a516f_0_24"/>
          <p:cNvSpPr txBox="1"/>
          <p:nvPr/>
        </p:nvSpPr>
        <p:spPr>
          <a:xfrm>
            <a:off x="575914" y="1251375"/>
            <a:ext cx="4050600" cy="415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BMI medio al T2</a:t>
            </a:r>
            <a:r>
              <a:rPr lang="it-IT" sz="2400"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it-IT"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35,2 nel 50% del c</a:t>
            </a:r>
            <a:r>
              <a:rPr lang="it-IT" sz="2400">
                <a:latin typeface="Calibri"/>
                <a:ea typeface="Calibri"/>
                <a:cs typeface="Calibri"/>
                <a:sym typeface="Calibri"/>
              </a:rPr>
              <a:t>ampione, </a:t>
            </a:r>
            <a:r>
              <a:rPr lang="it-IT"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dimostrando IWL/WR.</a:t>
            </a:r>
            <a:endParaRPr sz="2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 punteggi medi alla STAI-Y hanno evidenziato un andamento crescente nell’arco temporale, mentre quelli ottenuti alla BIS-11 e BD-I hanno mostrato un andamento stabile.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9" name="Google Shape;229;g2c8db3a516f_0_30" descr="chart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84178" y="891029"/>
            <a:ext cx="7072969" cy="4373452"/>
          </a:xfrm>
          <a:prstGeom prst="rect">
            <a:avLst/>
          </a:prstGeom>
          <a:noFill/>
          <a:ln>
            <a:noFill/>
          </a:ln>
        </p:spPr>
      </p:pic>
      <p:sp>
        <p:nvSpPr>
          <p:cNvPr id="230" name="Google Shape;230;g2c8db3a516f_0_30"/>
          <p:cNvSpPr txBox="1"/>
          <p:nvPr/>
        </p:nvSpPr>
        <p:spPr>
          <a:xfrm>
            <a:off x="303754" y="812953"/>
            <a:ext cx="4050600" cy="452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Il tratto di </a:t>
            </a:r>
            <a:r>
              <a:rPr lang="it-IT" sz="2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impulsività</a:t>
            </a:r>
            <a:r>
              <a:rPr lang="it-IT"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del </a:t>
            </a:r>
            <a:r>
              <a:rPr lang="it-IT" sz="2400" b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Grazing</a:t>
            </a:r>
            <a:r>
              <a:rPr lang="it-IT" sz="2400" b="0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it-IT"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persiste </a:t>
            </a:r>
            <a:r>
              <a:rPr lang="it-IT" sz="2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stabile</a:t>
            </a:r>
            <a:r>
              <a:rPr lang="it-IT"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nelle valutazioni psichiatriche effettuate nel periodo pre- e post-postchirurgico, come evidenziato dai punteggi stabili delle scale CF, MF e NpF della scala BIS-11.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 soggetti partecipanti allo studio hanno, invece, evidenziato maggiori </a:t>
            </a:r>
            <a:r>
              <a:rPr lang="it-IT" sz="2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sentimenti di inadeguatezza</a:t>
            </a:r>
            <a:r>
              <a:rPr lang="it-IT"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2c8db3a516f_0_36"/>
          <p:cNvSpPr txBox="1"/>
          <p:nvPr/>
        </p:nvSpPr>
        <p:spPr>
          <a:xfrm>
            <a:off x="855223" y="4394355"/>
            <a:ext cx="10440600" cy="12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Appare utile</a:t>
            </a:r>
            <a:r>
              <a:rPr lang="it-IT" sz="240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it-IT"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che i pazienti affetti da </a:t>
            </a:r>
            <a:r>
              <a:rPr lang="it-IT" sz="2400" b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Grazing</a:t>
            </a:r>
            <a:r>
              <a:rPr lang="it-IT"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siano sottoposti ad un’</a:t>
            </a:r>
            <a:r>
              <a:rPr lang="it-IT" sz="2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attenta valutazione pre-intervento</a:t>
            </a:r>
            <a:r>
              <a:rPr lang="it-IT"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con la possibilità di un percorso diagnostico-riabilitativo dedicato, particolarmente di natura psicoterapica.</a:t>
            </a:r>
            <a:endParaRPr sz="2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Google Shape;237;g2c8db3a516f_0_36"/>
          <p:cNvSpPr txBox="1"/>
          <p:nvPr/>
        </p:nvSpPr>
        <p:spPr>
          <a:xfrm>
            <a:off x="653605" y="1346359"/>
            <a:ext cx="10788000" cy="230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>
                <a:latin typeface="Calibri"/>
                <a:ea typeface="Calibri"/>
                <a:cs typeface="Calibri"/>
                <a:sym typeface="Calibri"/>
              </a:rPr>
              <a:t>Il Grazing, dunque, </a:t>
            </a:r>
            <a:r>
              <a:rPr lang="it-IT"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si associa a </a:t>
            </a:r>
            <a:r>
              <a:rPr lang="it-IT" sz="2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WR/IWL </a:t>
            </a:r>
            <a:r>
              <a:rPr lang="it-IT"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nel </a:t>
            </a:r>
            <a:r>
              <a:rPr lang="it-IT" sz="2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50%</a:t>
            </a:r>
            <a:r>
              <a:rPr lang="it-IT"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del campione analizzato.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In particolare, a </a:t>
            </a:r>
            <a:r>
              <a:rPr lang="it-IT" sz="2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 anni dall’intervento</a:t>
            </a:r>
            <a:r>
              <a:rPr lang="it-IT"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tutti i pazienti presentano </a:t>
            </a:r>
            <a:r>
              <a:rPr lang="it-IT" sz="2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sintomi ansiosi</a:t>
            </a:r>
            <a:r>
              <a:rPr lang="it-IT"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e </a:t>
            </a:r>
            <a:r>
              <a:rPr lang="it-IT" sz="2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depressivi</a:t>
            </a:r>
            <a:r>
              <a:rPr lang="it-IT"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maggiormente invalidanti rispetto al timing pre-chirurgico.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E’ possibile che, tra le caratteristiche psicopatologiche emerse dalle valutazioni, il tratto di ansia e i sentimenti di inadeguatezza espressi, quest’ultimi connessi ad un’alterata immagine corporea, possano essere d’impatto sul WR/IWL.</a:t>
            </a:r>
            <a:endParaRPr sz="2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3"/>
          <p:cNvSpPr txBox="1">
            <a:spLocks noGrp="1"/>
          </p:cNvSpPr>
          <p:nvPr>
            <p:ph type="ctrTitle"/>
          </p:nvPr>
        </p:nvSpPr>
        <p:spPr>
          <a:xfrm>
            <a:off x="6629400" y="758952"/>
            <a:ext cx="4526280" cy="3227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5082"/>
              </a:buClr>
              <a:buSzPts val="6000"/>
              <a:buFont typeface="Calibri"/>
              <a:buNone/>
            </a:pPr>
            <a:r>
              <a:rPr lang="it-IT"/>
              <a:t>Grazie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Blu caldo">
      <a:dk1>
        <a:srgbClr val="000000"/>
      </a:dk1>
      <a:lt1>
        <a:srgbClr val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